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1" r:id="rId3"/>
    <p:sldId id="258" r:id="rId4"/>
    <p:sldId id="257" r:id="rId5"/>
    <p:sldId id="259" r:id="rId6"/>
    <p:sldId id="264" r:id="rId7"/>
    <p:sldId id="263" r:id="rId8"/>
    <p:sldId id="262" r:id="rId9"/>
    <p:sldId id="260"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p:restoredTop sz="56406"/>
  </p:normalViewPr>
  <p:slideViewPr>
    <p:cSldViewPr snapToGrid="0" snapToObjects="1">
      <p:cViewPr varScale="1">
        <p:scale>
          <a:sx n="43" d="100"/>
          <a:sy n="43" d="100"/>
        </p:scale>
        <p:origin x="-1042" y="-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2960" y="-117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0A1B4-9C67-1942-B8F0-7034D1A1F495}" type="datetimeFigureOut">
              <a:rPr lang="de-DE" smtClean="0"/>
              <a:pPr/>
              <a:t>06.10.2019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6FC99-08C0-104D-A2F7-1B23C5154303}" type="slidenum">
              <a:rPr lang="de-DE" smtClean="0"/>
              <a:pPr/>
              <a:t>‹Nr.›</a:t>
            </a:fld>
            <a:endParaRPr lang="de-DE"/>
          </a:p>
        </p:txBody>
      </p:sp>
    </p:spTree>
    <p:extLst>
      <p:ext uri="{BB962C8B-B14F-4D97-AF65-F5344CB8AC3E}">
        <p14:creationId xmlns:p14="http://schemas.microsoft.com/office/powerpoint/2010/main" xmlns="" val="199392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1</a:t>
            </a:fld>
            <a:endParaRPr lang="de-DE"/>
          </a:p>
        </p:txBody>
      </p:sp>
    </p:spTree>
    <p:extLst>
      <p:ext uri="{BB962C8B-B14F-4D97-AF65-F5344CB8AC3E}">
        <p14:creationId xmlns:p14="http://schemas.microsoft.com/office/powerpoint/2010/main" xmlns="" val="236297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10</a:t>
            </a:fld>
            <a:endParaRPr lang="de-DE"/>
          </a:p>
        </p:txBody>
      </p:sp>
    </p:spTree>
    <p:extLst>
      <p:ext uri="{BB962C8B-B14F-4D97-AF65-F5344CB8AC3E}">
        <p14:creationId xmlns:p14="http://schemas.microsoft.com/office/powerpoint/2010/main" xmlns="" val="405093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11</a:t>
            </a:fld>
            <a:endParaRPr lang="de-DE"/>
          </a:p>
        </p:txBody>
      </p:sp>
    </p:spTree>
    <p:extLst>
      <p:ext uri="{BB962C8B-B14F-4D97-AF65-F5344CB8AC3E}">
        <p14:creationId xmlns:p14="http://schemas.microsoft.com/office/powerpoint/2010/main" xmlns="" val="200554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A296FC99-08C0-104D-A2F7-1B23C5154303}" type="slidenum">
              <a:rPr lang="de-DE" smtClean="0"/>
              <a:pPr/>
              <a:t>2</a:t>
            </a:fld>
            <a:endParaRPr lang="de-DE"/>
          </a:p>
        </p:txBody>
      </p:sp>
    </p:spTree>
    <p:extLst>
      <p:ext uri="{BB962C8B-B14F-4D97-AF65-F5344CB8AC3E}">
        <p14:creationId xmlns:p14="http://schemas.microsoft.com/office/powerpoint/2010/main" xmlns="" val="173162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3</a:t>
            </a:fld>
            <a:endParaRPr lang="de-DE"/>
          </a:p>
        </p:txBody>
      </p:sp>
    </p:spTree>
    <p:extLst>
      <p:ext uri="{BB962C8B-B14F-4D97-AF65-F5344CB8AC3E}">
        <p14:creationId xmlns:p14="http://schemas.microsoft.com/office/powerpoint/2010/main" xmlns="" val="82241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4</a:t>
            </a:fld>
            <a:endParaRPr lang="de-DE"/>
          </a:p>
        </p:txBody>
      </p:sp>
      <p:sp>
        <p:nvSpPr>
          <p:cNvPr id="5" name="Textfeld 4">
            <a:extLst>
              <a:ext uri="{FF2B5EF4-FFF2-40B4-BE49-F238E27FC236}">
                <a16:creationId xmlns:a16="http://schemas.microsoft.com/office/drawing/2014/main" xmlns="" id="{800CFA97-A102-7043-9B97-8C9C341FAD65}"/>
              </a:ext>
            </a:extLst>
          </p:cNvPr>
          <p:cNvSpPr txBox="1"/>
          <p:nvPr/>
        </p:nvSpPr>
        <p:spPr>
          <a:xfrm>
            <a:off x="3437860" y="4735033"/>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xmlns="" val="7906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5</a:t>
            </a:fld>
            <a:endParaRPr lang="de-DE"/>
          </a:p>
        </p:txBody>
      </p:sp>
    </p:spTree>
    <p:extLst>
      <p:ext uri="{BB962C8B-B14F-4D97-AF65-F5344CB8AC3E}">
        <p14:creationId xmlns:p14="http://schemas.microsoft.com/office/powerpoint/2010/main" xmlns="" val="218582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A296FC99-08C0-104D-A2F7-1B23C5154303}" type="slidenum">
              <a:rPr lang="de-DE" smtClean="0"/>
              <a:pPr/>
              <a:t>6</a:t>
            </a:fld>
            <a:endParaRPr lang="de-DE"/>
          </a:p>
        </p:txBody>
      </p:sp>
    </p:spTree>
    <p:extLst>
      <p:ext uri="{BB962C8B-B14F-4D97-AF65-F5344CB8AC3E}">
        <p14:creationId xmlns:p14="http://schemas.microsoft.com/office/powerpoint/2010/main" xmlns="" val="203378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7</a:t>
            </a:fld>
            <a:endParaRPr lang="de-DE"/>
          </a:p>
        </p:txBody>
      </p:sp>
    </p:spTree>
    <p:extLst>
      <p:ext uri="{BB962C8B-B14F-4D97-AF65-F5344CB8AC3E}">
        <p14:creationId xmlns:p14="http://schemas.microsoft.com/office/powerpoint/2010/main" xmlns="" val="318064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8</a:t>
            </a:fld>
            <a:endParaRPr lang="de-DE"/>
          </a:p>
        </p:txBody>
      </p:sp>
    </p:spTree>
    <p:extLst>
      <p:ext uri="{BB962C8B-B14F-4D97-AF65-F5344CB8AC3E}">
        <p14:creationId xmlns:p14="http://schemas.microsoft.com/office/powerpoint/2010/main" xmlns="" val="72916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296FC99-08C0-104D-A2F7-1B23C5154303}" type="slidenum">
              <a:rPr lang="de-DE" smtClean="0"/>
              <a:pPr/>
              <a:t>9</a:t>
            </a:fld>
            <a:endParaRPr lang="de-DE"/>
          </a:p>
        </p:txBody>
      </p:sp>
    </p:spTree>
    <p:extLst>
      <p:ext uri="{BB962C8B-B14F-4D97-AF65-F5344CB8AC3E}">
        <p14:creationId xmlns:p14="http://schemas.microsoft.com/office/powerpoint/2010/main" xmlns="" val="156870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de-DE"/>
              <a:t>Mastertitelformat bearbeiten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de-DE"/>
              <a:t>Mastertitelformat bearbeiten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10/6/2019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10/6/2019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Wel%C4%81yat-e_Faqi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D675CA-DB26-2141-9434-797E9F924D2D}"/>
              </a:ext>
            </a:extLst>
          </p:cNvPr>
          <p:cNvSpPr>
            <a:spLocks noGrp="1"/>
          </p:cNvSpPr>
          <p:nvPr>
            <p:ph type="ctrTitle"/>
          </p:nvPr>
        </p:nvSpPr>
        <p:spPr>
          <a:xfrm>
            <a:off x="371061" y="427383"/>
            <a:ext cx="11317356" cy="2037522"/>
          </a:xfrm>
        </p:spPr>
        <p:txBody>
          <a:bodyPr>
            <a:normAutofit fontScale="90000"/>
          </a:bodyPr>
          <a:lstStyle/>
          <a:p>
            <a:r>
              <a:rPr lang="de-DE" b="1" dirty="0"/>
              <a:t>Unterschiedliche </a:t>
            </a:r>
            <a:r>
              <a:rPr lang="de-DE" b="1" dirty="0" err="1"/>
              <a:t>führungskulturen</a:t>
            </a:r>
            <a:r>
              <a:rPr lang="de-DE" b="1" dirty="0"/>
              <a:t> als </a:t>
            </a:r>
            <a:r>
              <a:rPr lang="de-DE" b="1" dirty="0" err="1"/>
              <a:t>spannungsfeld</a:t>
            </a:r>
            <a:r>
              <a:rPr lang="de-DE" b="1" dirty="0"/>
              <a:t>  </a:t>
            </a:r>
            <a:br>
              <a:rPr lang="de-DE" b="1" dirty="0"/>
            </a:br>
            <a:r>
              <a:rPr lang="de-DE" b="1" dirty="0"/>
              <a:t>in der gemeinde von heute</a:t>
            </a:r>
          </a:p>
        </p:txBody>
      </p:sp>
      <p:sp>
        <p:nvSpPr>
          <p:cNvPr id="12" name="Textfeld 11">
            <a:extLst>
              <a:ext uri="{FF2B5EF4-FFF2-40B4-BE49-F238E27FC236}">
                <a16:creationId xmlns:a16="http://schemas.microsoft.com/office/drawing/2014/main" xmlns="" id="{4A14D97B-0E71-2041-B215-F888E4ADB54A}"/>
              </a:ext>
            </a:extLst>
          </p:cNvPr>
          <p:cNvSpPr txBox="1"/>
          <p:nvPr/>
        </p:nvSpPr>
        <p:spPr>
          <a:xfrm>
            <a:off x="371062" y="2597428"/>
            <a:ext cx="11317356" cy="1631216"/>
          </a:xfrm>
          <a:prstGeom prst="rect">
            <a:avLst/>
          </a:prstGeom>
          <a:noFill/>
        </p:spPr>
        <p:txBody>
          <a:bodyPr wrap="square" rtlCol="0">
            <a:spAutoFit/>
          </a:bodyPr>
          <a:lstStyle/>
          <a:p>
            <a:pPr algn="ctr"/>
            <a:r>
              <a:rPr lang="de-DE" sz="2000" b="1" dirty="0"/>
              <a:t>Wir hören sie in unseren Sprachen die großen Taten Gottes verkünden:</a:t>
            </a:r>
          </a:p>
          <a:p>
            <a:pPr algn="ctr"/>
            <a:r>
              <a:rPr lang="de-DE" sz="2000" b="1" dirty="0"/>
              <a:t>Parther und Meder und </a:t>
            </a:r>
            <a:r>
              <a:rPr lang="de-DE" sz="2000" b="1" i="1" dirty="0" err="1"/>
              <a:t>Elamiter</a:t>
            </a:r>
            <a:r>
              <a:rPr lang="de-DE" sz="2000" b="1" dirty="0"/>
              <a:t> und die da wohnen in Mesopotamien, Judäa und Kappadozien, </a:t>
            </a:r>
            <a:r>
              <a:rPr lang="de-DE" sz="2000" b="1" dirty="0" err="1"/>
              <a:t>Pontus</a:t>
            </a:r>
            <a:r>
              <a:rPr lang="de-DE" sz="2000" b="1" dirty="0"/>
              <a:t> und der Provinz </a:t>
            </a:r>
            <a:r>
              <a:rPr lang="de-DE" sz="2000" b="1" dirty="0" err="1"/>
              <a:t>Asia</a:t>
            </a:r>
            <a:r>
              <a:rPr lang="de-DE" sz="2000" b="1" dirty="0"/>
              <a:t>, Phrygien und </a:t>
            </a:r>
            <a:r>
              <a:rPr lang="de-DE" sz="2000" b="1" dirty="0" err="1"/>
              <a:t>Pamphylien</a:t>
            </a:r>
            <a:r>
              <a:rPr lang="de-DE" sz="2000" b="1" dirty="0"/>
              <a:t>, Ägypten und der Gegend von </a:t>
            </a:r>
            <a:r>
              <a:rPr lang="de-DE" sz="2000" b="1" dirty="0" err="1"/>
              <a:t>Kyrene</a:t>
            </a:r>
            <a:r>
              <a:rPr lang="de-DE" sz="2000" b="1" dirty="0"/>
              <a:t> in Libyen und Römer, die bei uns wohnen, Juden und Proselyten, Kreter und Araber:  Apostelgeschichte 2,8-11</a:t>
            </a:r>
          </a:p>
        </p:txBody>
      </p:sp>
      <p:sp>
        <p:nvSpPr>
          <p:cNvPr id="13" name="Textfeld 12">
            <a:extLst>
              <a:ext uri="{FF2B5EF4-FFF2-40B4-BE49-F238E27FC236}">
                <a16:creationId xmlns:a16="http://schemas.microsoft.com/office/drawing/2014/main" xmlns="" id="{E5C813A0-C9A7-DB48-88BB-4E2EE22AA88E}"/>
              </a:ext>
            </a:extLst>
          </p:cNvPr>
          <p:cNvSpPr txBox="1"/>
          <p:nvPr/>
        </p:nvSpPr>
        <p:spPr>
          <a:xfrm>
            <a:off x="649356" y="4393096"/>
            <a:ext cx="10893287" cy="2215991"/>
          </a:xfrm>
          <a:prstGeom prst="rect">
            <a:avLst/>
          </a:prstGeom>
          <a:noFill/>
        </p:spPr>
        <p:txBody>
          <a:bodyPr wrap="square" rtlCol="0">
            <a:spAutoFit/>
          </a:bodyPr>
          <a:lstStyle/>
          <a:p>
            <a:pPr algn="ctr"/>
            <a:r>
              <a:rPr lang="ar-AE" sz="2400" b="1" i="1" dirty="0"/>
              <a:t>8 </a:t>
            </a:r>
            <a:r>
              <a:rPr lang="ar-AE" sz="2400" dirty="0"/>
              <a:t> پس چون است که هر یکی از ما لغت خود را که در آن تولد یافته‌ایم می‌شنویم؟</a:t>
            </a:r>
            <a:endParaRPr lang="de-AT" sz="2400" dirty="0"/>
          </a:p>
          <a:p>
            <a:pPr algn="ctr"/>
            <a:r>
              <a:rPr lang="ar-AE" sz="2400" b="1" i="1" dirty="0"/>
              <a:t>9 </a:t>
            </a:r>
            <a:r>
              <a:rPr lang="ar-AE" sz="2400" dirty="0"/>
              <a:t> پارتیان و مادیان و عیلامیان و ساکنان جزیره و یهودیّه و کَپَّدُکِیا و پَنطُس و آسیا</a:t>
            </a:r>
            <a:endParaRPr lang="de-AT" sz="2400" dirty="0"/>
          </a:p>
          <a:p>
            <a:pPr algn="ctr"/>
            <a:r>
              <a:rPr lang="ar-AE" sz="2400" b="1" i="1" dirty="0"/>
              <a:t>10 </a:t>
            </a:r>
            <a:r>
              <a:rPr lang="ar-AE" sz="2400" dirty="0"/>
              <a:t> و فَرِیجِیّه و پَمفِلیّه و مصر و نواحی لِبیا که متصّل به قیروان است و غربا از روم، یعنی یهودیان و جدیدان</a:t>
            </a:r>
            <a:endParaRPr lang="de-AT" sz="2400" dirty="0"/>
          </a:p>
          <a:p>
            <a:pPr algn="ctr"/>
            <a:r>
              <a:rPr lang="ar-AE" sz="2400" b="1" i="1" dirty="0"/>
              <a:t>11 </a:t>
            </a:r>
            <a:r>
              <a:rPr lang="ar-AE" sz="2400" dirty="0"/>
              <a:t> و اهل کَرِیت و عَرَب، اینها را می‌شنویم که به زبانهای ما ذکر کبریایی خدا می‌کنند.</a:t>
            </a:r>
          </a:p>
          <a:p>
            <a:pPr algn="ctr"/>
            <a:endParaRPr lang="de-DE" dirty="0"/>
          </a:p>
        </p:txBody>
      </p:sp>
    </p:spTree>
    <p:extLst>
      <p:ext uri="{BB962C8B-B14F-4D97-AF65-F5344CB8AC3E}">
        <p14:creationId xmlns:p14="http://schemas.microsoft.com/office/powerpoint/2010/main" xmlns="" val="45196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9C7FA8-401B-BB44-BD32-FA94382C2225}"/>
              </a:ext>
            </a:extLst>
          </p:cNvPr>
          <p:cNvSpPr>
            <a:spLocks noGrp="1"/>
          </p:cNvSpPr>
          <p:nvPr>
            <p:ph type="title"/>
          </p:nvPr>
        </p:nvSpPr>
        <p:spPr>
          <a:xfrm>
            <a:off x="1141413" y="370288"/>
            <a:ext cx="9905998" cy="1001312"/>
          </a:xfrm>
        </p:spPr>
        <p:txBody>
          <a:bodyPr>
            <a:normAutofit/>
          </a:bodyPr>
          <a:lstStyle/>
          <a:p>
            <a:pPr algn="ctr"/>
            <a:r>
              <a:rPr lang="de-DE" b="1" dirty="0"/>
              <a:t>Zukunft eines nachhaltigen </a:t>
            </a:r>
            <a:r>
              <a:rPr lang="de-DE" b="1" dirty="0" err="1"/>
              <a:t>gemeindebaus</a:t>
            </a:r>
            <a:endParaRPr lang="de-DE" b="1" dirty="0"/>
          </a:p>
        </p:txBody>
      </p:sp>
      <p:sp>
        <p:nvSpPr>
          <p:cNvPr id="8" name="Inhaltsplatzhalter 7">
            <a:extLst>
              <a:ext uri="{FF2B5EF4-FFF2-40B4-BE49-F238E27FC236}">
                <a16:creationId xmlns:a16="http://schemas.microsoft.com/office/drawing/2014/main" xmlns="" id="{A6376782-19BD-E44A-8E20-96E99CCE456F}"/>
              </a:ext>
            </a:extLst>
          </p:cNvPr>
          <p:cNvSpPr>
            <a:spLocks noGrp="1"/>
          </p:cNvSpPr>
          <p:nvPr>
            <p:ph idx="1"/>
          </p:nvPr>
        </p:nvSpPr>
        <p:spPr>
          <a:xfrm>
            <a:off x="396240" y="2666999"/>
            <a:ext cx="10972800" cy="3124201"/>
          </a:xfrm>
        </p:spPr>
        <p:txBody>
          <a:bodyPr/>
          <a:lstStyle/>
          <a:p>
            <a:pPr marL="0" indent="0">
              <a:buNone/>
            </a:pPr>
            <a:r>
              <a:rPr lang="de-AT" sz="3200" b="1" i="1" dirty="0">
                <a:solidFill>
                  <a:schemeClr val="tx1"/>
                </a:solidFill>
                <a:effectLst/>
              </a:rPr>
              <a:t>Während unsere Gemeindearbeit immer interkultureller wird, brauchen wir jetzt die Fähigkeit, kulturelle Unterschiede zu entschlüsseln, um effektiv Jüngerinnen und Jünger Jesus aus allen Nationen zu machen und sie auf ihrem Glaubensweg zu begleiten.  </a:t>
            </a:r>
            <a:endParaRPr lang="de-AT" sz="3200" dirty="0">
              <a:solidFill>
                <a:schemeClr val="tx1"/>
              </a:solidFill>
              <a:effectLst/>
            </a:endParaRPr>
          </a:p>
          <a:p>
            <a:endParaRPr lang="de-DE" dirty="0"/>
          </a:p>
        </p:txBody>
      </p:sp>
    </p:spTree>
    <p:extLst>
      <p:ext uri="{BB962C8B-B14F-4D97-AF65-F5344CB8AC3E}">
        <p14:creationId xmlns:p14="http://schemas.microsoft.com/office/powerpoint/2010/main" xmlns="" val="419670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D675CA-DB26-2141-9434-797E9F924D2D}"/>
              </a:ext>
            </a:extLst>
          </p:cNvPr>
          <p:cNvSpPr>
            <a:spLocks noGrp="1"/>
          </p:cNvSpPr>
          <p:nvPr>
            <p:ph type="ctrTitle"/>
          </p:nvPr>
        </p:nvSpPr>
        <p:spPr>
          <a:xfrm>
            <a:off x="371061" y="427383"/>
            <a:ext cx="11317356" cy="2037522"/>
          </a:xfrm>
        </p:spPr>
        <p:txBody>
          <a:bodyPr>
            <a:normAutofit/>
          </a:bodyPr>
          <a:lstStyle/>
          <a:p>
            <a:r>
              <a:rPr lang="de-DE" b="1" dirty="0"/>
              <a:t>Zukunft eines nachhaltigen </a:t>
            </a:r>
            <a:r>
              <a:rPr lang="de-DE" b="1" dirty="0" err="1"/>
              <a:t>gemeindebaus</a:t>
            </a:r>
            <a:endParaRPr lang="de-DE" b="1" dirty="0"/>
          </a:p>
        </p:txBody>
      </p:sp>
      <p:sp>
        <p:nvSpPr>
          <p:cNvPr id="12" name="Textfeld 11">
            <a:extLst>
              <a:ext uri="{FF2B5EF4-FFF2-40B4-BE49-F238E27FC236}">
                <a16:creationId xmlns:a16="http://schemas.microsoft.com/office/drawing/2014/main" xmlns="" id="{4A14D97B-0E71-2041-B215-F888E4ADB54A}"/>
              </a:ext>
            </a:extLst>
          </p:cNvPr>
          <p:cNvSpPr txBox="1"/>
          <p:nvPr/>
        </p:nvSpPr>
        <p:spPr>
          <a:xfrm>
            <a:off x="371062" y="2597428"/>
            <a:ext cx="11317356" cy="1631216"/>
          </a:xfrm>
          <a:prstGeom prst="rect">
            <a:avLst/>
          </a:prstGeom>
          <a:noFill/>
        </p:spPr>
        <p:txBody>
          <a:bodyPr wrap="square" rtlCol="0">
            <a:spAutoFit/>
          </a:bodyPr>
          <a:lstStyle/>
          <a:p>
            <a:pPr algn="ctr"/>
            <a:r>
              <a:rPr lang="de-DE" sz="2000" b="1" dirty="0"/>
              <a:t>Wir hören sie in unseren Sprachen die großen Taten Gottes verkünden:</a:t>
            </a:r>
          </a:p>
          <a:p>
            <a:pPr algn="ctr"/>
            <a:r>
              <a:rPr lang="de-DE" sz="2000" b="1" dirty="0"/>
              <a:t>Parther und Meder und </a:t>
            </a:r>
            <a:r>
              <a:rPr lang="de-DE" sz="2000" b="1" i="1" dirty="0" err="1"/>
              <a:t>Elamiter</a:t>
            </a:r>
            <a:r>
              <a:rPr lang="de-DE" sz="2000" b="1" dirty="0"/>
              <a:t> und die da wohnen in Mesopotamien, Judäa und Kappadozien, </a:t>
            </a:r>
            <a:r>
              <a:rPr lang="de-DE" sz="2000" b="1" dirty="0" err="1"/>
              <a:t>Pontus</a:t>
            </a:r>
            <a:r>
              <a:rPr lang="de-DE" sz="2000" b="1" dirty="0"/>
              <a:t> und der Provinz </a:t>
            </a:r>
            <a:r>
              <a:rPr lang="de-DE" sz="2000" b="1" dirty="0" err="1"/>
              <a:t>Asia</a:t>
            </a:r>
            <a:r>
              <a:rPr lang="de-DE" sz="2000" b="1" dirty="0"/>
              <a:t>, Phrygien und </a:t>
            </a:r>
            <a:r>
              <a:rPr lang="de-DE" sz="2000" b="1" dirty="0" err="1"/>
              <a:t>Pamphylien</a:t>
            </a:r>
            <a:r>
              <a:rPr lang="de-DE" sz="2000" b="1" dirty="0"/>
              <a:t>, Ägypten und der Gegend von </a:t>
            </a:r>
            <a:r>
              <a:rPr lang="de-DE" sz="2000" b="1" dirty="0" err="1"/>
              <a:t>Kyrene</a:t>
            </a:r>
            <a:r>
              <a:rPr lang="de-DE" sz="2000" b="1" dirty="0"/>
              <a:t> in Libyen und Römer, die bei uns wohnen, Juden und Proselyten, Kreter und Araber:  Apostelgeschichte 2,8-11</a:t>
            </a:r>
          </a:p>
        </p:txBody>
      </p:sp>
      <p:sp>
        <p:nvSpPr>
          <p:cNvPr id="13" name="Textfeld 12">
            <a:extLst>
              <a:ext uri="{FF2B5EF4-FFF2-40B4-BE49-F238E27FC236}">
                <a16:creationId xmlns:a16="http://schemas.microsoft.com/office/drawing/2014/main" xmlns="" id="{E5C813A0-C9A7-DB48-88BB-4E2EE22AA88E}"/>
              </a:ext>
            </a:extLst>
          </p:cNvPr>
          <p:cNvSpPr txBox="1"/>
          <p:nvPr/>
        </p:nvSpPr>
        <p:spPr>
          <a:xfrm>
            <a:off x="649356" y="4393096"/>
            <a:ext cx="10893287" cy="2215991"/>
          </a:xfrm>
          <a:prstGeom prst="rect">
            <a:avLst/>
          </a:prstGeom>
          <a:noFill/>
        </p:spPr>
        <p:txBody>
          <a:bodyPr wrap="square" rtlCol="0">
            <a:spAutoFit/>
          </a:bodyPr>
          <a:lstStyle/>
          <a:p>
            <a:pPr algn="ctr"/>
            <a:r>
              <a:rPr lang="ar-AE" sz="2400" b="1" i="1" dirty="0"/>
              <a:t>8 </a:t>
            </a:r>
            <a:r>
              <a:rPr lang="ar-AE" sz="2400" dirty="0"/>
              <a:t> پس چون است که هر یکی از ما لغت خود را که در آن تولد یافته‌ایم می‌شنویم؟</a:t>
            </a:r>
            <a:endParaRPr lang="de-AT" sz="2400" dirty="0"/>
          </a:p>
          <a:p>
            <a:pPr algn="ctr"/>
            <a:r>
              <a:rPr lang="ar-AE" sz="2400" b="1" i="1" dirty="0"/>
              <a:t>9 </a:t>
            </a:r>
            <a:r>
              <a:rPr lang="ar-AE" sz="2400" dirty="0"/>
              <a:t> پارتیان و مادیان و عیلامیان و ساکنان جزیره و یهودیّه و کَپَّدُکِیا و پَنطُس و آسیا</a:t>
            </a:r>
            <a:endParaRPr lang="de-AT" sz="2400" dirty="0"/>
          </a:p>
          <a:p>
            <a:pPr algn="ctr"/>
            <a:r>
              <a:rPr lang="ar-AE" sz="2400" b="1" i="1" dirty="0"/>
              <a:t>10 </a:t>
            </a:r>
            <a:r>
              <a:rPr lang="ar-AE" sz="2400" dirty="0"/>
              <a:t> و فَرِیجِیّه و پَمفِلیّه و مصر و نواحی لِبیا که متصّل به قیروان است و غربا از روم، یعنی یهودیان و جدیدان</a:t>
            </a:r>
            <a:endParaRPr lang="de-AT" sz="2400" dirty="0"/>
          </a:p>
          <a:p>
            <a:pPr algn="ctr"/>
            <a:r>
              <a:rPr lang="ar-AE" sz="2400" b="1" i="1" dirty="0"/>
              <a:t>11 </a:t>
            </a:r>
            <a:r>
              <a:rPr lang="ar-AE" sz="2400" dirty="0"/>
              <a:t> و اهل کَرِیت و عَرَب، اینها را می‌شنویم که به زبانهای ما ذکر کبریایی خدا می‌کنند.</a:t>
            </a:r>
          </a:p>
          <a:p>
            <a:pPr algn="ctr"/>
            <a:endParaRPr lang="de-DE" dirty="0"/>
          </a:p>
        </p:txBody>
      </p:sp>
    </p:spTree>
    <p:extLst>
      <p:ext uri="{BB962C8B-B14F-4D97-AF65-F5344CB8AC3E}">
        <p14:creationId xmlns:p14="http://schemas.microsoft.com/office/powerpoint/2010/main" xmlns="" val="295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D675CA-DB26-2141-9434-797E9F924D2D}"/>
              </a:ext>
            </a:extLst>
          </p:cNvPr>
          <p:cNvSpPr>
            <a:spLocks noGrp="1"/>
          </p:cNvSpPr>
          <p:nvPr>
            <p:ph type="ctrTitle"/>
          </p:nvPr>
        </p:nvSpPr>
        <p:spPr>
          <a:xfrm>
            <a:off x="371061" y="427383"/>
            <a:ext cx="11317356" cy="2037522"/>
          </a:xfrm>
        </p:spPr>
        <p:txBody>
          <a:bodyPr>
            <a:normAutofit/>
          </a:bodyPr>
          <a:lstStyle/>
          <a:p>
            <a:r>
              <a:rPr lang="de-DE" b="1" dirty="0"/>
              <a:t>Einführung kulturelle unterschiede</a:t>
            </a:r>
          </a:p>
        </p:txBody>
      </p:sp>
      <p:pic>
        <p:nvPicPr>
          <p:cNvPr id="6" name="Grafik 5" descr="Ein Bild, das Tier enthält.&#10;&#10;Automatisch generierte Beschreibung">
            <a:extLst>
              <a:ext uri="{FF2B5EF4-FFF2-40B4-BE49-F238E27FC236}">
                <a16:creationId xmlns:a16="http://schemas.microsoft.com/office/drawing/2014/main" xmlns="" id="{CB0BE61D-C8F6-5942-A9F6-35B8BDE472FF}"/>
              </a:ext>
            </a:extLst>
          </p:cNvPr>
          <p:cNvPicPr>
            <a:picLocks noChangeAspect="1"/>
          </p:cNvPicPr>
          <p:nvPr/>
        </p:nvPicPr>
        <p:blipFill>
          <a:blip r:embed="rId3"/>
          <a:stretch>
            <a:fillRect/>
          </a:stretch>
        </p:blipFill>
        <p:spPr>
          <a:xfrm>
            <a:off x="787148" y="2675467"/>
            <a:ext cx="10261166" cy="3140029"/>
          </a:xfrm>
          <a:prstGeom prst="rect">
            <a:avLst/>
          </a:prstGeom>
        </p:spPr>
      </p:pic>
    </p:spTree>
    <p:extLst>
      <p:ext uri="{BB962C8B-B14F-4D97-AF65-F5344CB8AC3E}">
        <p14:creationId xmlns:p14="http://schemas.microsoft.com/office/powerpoint/2010/main" xmlns="" val="151618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9C7FA8-401B-BB44-BD32-FA94382C2225}"/>
              </a:ext>
            </a:extLst>
          </p:cNvPr>
          <p:cNvSpPr>
            <a:spLocks noGrp="1"/>
          </p:cNvSpPr>
          <p:nvPr>
            <p:ph type="title"/>
          </p:nvPr>
        </p:nvSpPr>
        <p:spPr>
          <a:xfrm>
            <a:off x="1141413" y="609600"/>
            <a:ext cx="9905998" cy="741680"/>
          </a:xfrm>
        </p:spPr>
        <p:txBody>
          <a:bodyPr/>
          <a:lstStyle/>
          <a:p>
            <a:pPr algn="ctr"/>
            <a:r>
              <a:rPr lang="de-DE" b="1" dirty="0"/>
              <a:t>Orientalische </a:t>
            </a:r>
            <a:r>
              <a:rPr lang="de-DE" b="1" dirty="0" err="1"/>
              <a:t>führungskultur</a:t>
            </a:r>
            <a:endParaRPr lang="de-DE" b="1" dirty="0"/>
          </a:p>
        </p:txBody>
      </p:sp>
      <p:graphicFrame>
        <p:nvGraphicFramePr>
          <p:cNvPr id="4" name="Inhaltsplatzhalter 3">
            <a:extLst>
              <a:ext uri="{FF2B5EF4-FFF2-40B4-BE49-F238E27FC236}">
                <a16:creationId xmlns:a16="http://schemas.microsoft.com/office/drawing/2014/main" xmlns="" id="{711A881D-FEA5-4643-B67B-9DB9491FB216}"/>
              </a:ext>
            </a:extLst>
          </p:cNvPr>
          <p:cNvGraphicFramePr>
            <a:graphicFrameLocks noGrp="1"/>
          </p:cNvGraphicFramePr>
          <p:nvPr>
            <p:ph idx="1"/>
            <p:extLst>
              <p:ext uri="{D42A27DB-BD31-4B8C-83A1-F6EECF244321}">
                <p14:modId xmlns:p14="http://schemas.microsoft.com/office/powerpoint/2010/main" xmlns="" val="3758680793"/>
              </p:ext>
            </p:extLst>
          </p:nvPr>
        </p:nvGraphicFramePr>
        <p:xfrm>
          <a:off x="1141413" y="1649896"/>
          <a:ext cx="9906000" cy="4741296"/>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xmlns="" val="4179995375"/>
                    </a:ext>
                  </a:extLst>
                </a:gridCol>
                <a:gridCol w="3302000">
                  <a:extLst>
                    <a:ext uri="{9D8B030D-6E8A-4147-A177-3AD203B41FA5}">
                      <a16:colId xmlns:a16="http://schemas.microsoft.com/office/drawing/2014/main" xmlns="" val="804436479"/>
                    </a:ext>
                  </a:extLst>
                </a:gridCol>
                <a:gridCol w="3302000">
                  <a:extLst>
                    <a:ext uri="{9D8B030D-6E8A-4147-A177-3AD203B41FA5}">
                      <a16:colId xmlns:a16="http://schemas.microsoft.com/office/drawing/2014/main" xmlns="" val="2933881820"/>
                    </a:ext>
                  </a:extLst>
                </a:gridCol>
              </a:tblGrid>
              <a:tr h="879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Hierarchie</a:t>
                      </a:r>
                    </a:p>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Kommunikation </a:t>
                      </a:r>
                    </a:p>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Machtdistanz </a:t>
                      </a:r>
                    </a:p>
                    <a:p>
                      <a:endParaRPr lang="de-DE" dirty="0"/>
                    </a:p>
                  </a:txBody>
                  <a:tcPr/>
                </a:tc>
                <a:extLst>
                  <a:ext uri="{0D108BD9-81ED-4DB2-BD59-A6C34878D82A}">
                    <a16:rowId xmlns:a16="http://schemas.microsoft.com/office/drawing/2014/main" xmlns="" val="2096564994"/>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err="1">
                          <a:solidFill>
                            <a:schemeClr val="dk1"/>
                          </a:solidFill>
                          <a:latin typeface="+mn-lt"/>
                          <a:ea typeface="+mn-ea"/>
                          <a:cs typeface="+mn-cs"/>
                        </a:rPr>
                        <a:t>Chomeini</a:t>
                      </a:r>
                      <a:r>
                        <a:rPr lang="de-DE" sz="1800" b="1" kern="1200" dirty="0">
                          <a:solidFill>
                            <a:schemeClr val="dk1"/>
                          </a:solidFill>
                          <a:latin typeface="+mn-lt"/>
                          <a:ea typeface="+mn-ea"/>
                          <a:cs typeface="+mn-cs"/>
                        </a:rPr>
                        <a:t> </a:t>
                      </a:r>
                      <a:r>
                        <a:rPr lang="de-DE" sz="1800" b="1" kern="1200" dirty="0">
                          <a:solidFill>
                            <a:schemeClr val="dk1"/>
                          </a:solidFill>
                          <a:latin typeface="+mn-lt"/>
                          <a:ea typeface="+mn-ea"/>
                          <a:cs typeface="+mn-cs"/>
                          <a:hlinkClick r:id="rId3" tooltip="Welāyat-e Faqih">
                            <a:extLst>
                              <a:ext uri="{A12FA001-AC4F-418D-AE19-62706E023703}">
                                <ahyp:hlinkClr xmlns:ahyp="http://schemas.microsoft.com/office/drawing/2018/hyperlinkcolor" xmlns="" val="tx"/>
                              </a:ext>
                            </a:extLst>
                          </a:hlinkClick>
                        </a:rPr>
                        <a:t>Welāyat-e Faqih</a:t>
                      </a:r>
                      <a:r>
                        <a:rPr lang="de-AT" sz="1800" b="1" kern="1200" dirty="0">
                          <a:solidFill>
                            <a:schemeClr val="dk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de-AT" sz="1800" b="1" kern="1200" dirty="0">
                          <a:solidFill>
                            <a:schemeClr val="dk1"/>
                          </a:solidFill>
                          <a:latin typeface="+mn-lt"/>
                          <a:ea typeface="+mn-ea"/>
                          <a:cs typeface="+mn-cs"/>
                        </a:rPr>
                        <a:t>Herrschaft des Rechtsgelehrten</a:t>
                      </a:r>
                      <a:endParaRPr lang="de-DE" sz="1800" b="1" kern="1200" dirty="0">
                        <a:solidFill>
                          <a:schemeClr val="dk1"/>
                        </a:solidFill>
                        <a:latin typeface="+mn-lt"/>
                        <a:ea typeface="+mn-ea"/>
                        <a:cs typeface="+mn-cs"/>
                      </a:endParaRPr>
                    </a:p>
                  </a:txBody>
                  <a:tcPr/>
                </a:tc>
                <a:tc>
                  <a:txBody>
                    <a:bodyPr/>
                    <a:lstStyle/>
                    <a:p>
                      <a:r>
                        <a:rPr lang="de-DE" b="1" dirty="0"/>
                        <a:t>Von oben nach unten</a:t>
                      </a:r>
                    </a:p>
                    <a:p>
                      <a:endParaRPr lang="de-DE" b="1" dirty="0"/>
                    </a:p>
                  </a:txBody>
                  <a:tcPr/>
                </a:tc>
                <a:tc>
                  <a:txBody>
                    <a:bodyPr/>
                    <a:lstStyle/>
                    <a:p>
                      <a:r>
                        <a:rPr lang="de-DE" b="1" dirty="0"/>
                        <a:t>Sehr groß zu </a:t>
                      </a:r>
                    </a:p>
                    <a:p>
                      <a:r>
                        <a:rPr lang="de-DE" b="1" dirty="0"/>
                        <a:t>Lehrer / Pastor</a:t>
                      </a:r>
                    </a:p>
                  </a:txBody>
                  <a:tcPr/>
                </a:tc>
                <a:extLst>
                  <a:ext uri="{0D108BD9-81ED-4DB2-BD59-A6C34878D82A}">
                    <a16:rowId xmlns:a16="http://schemas.microsoft.com/office/drawing/2014/main" xmlns="" val="3800400195"/>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2 Gesichter tragen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Frommes Gesicht in der Öffentlichkeit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Kein Widerspruch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In der Gruppe immer „JA“ </a:t>
                      </a:r>
                    </a:p>
                    <a:p>
                      <a:endParaRPr lang="de-DE" b="1" dirty="0"/>
                    </a:p>
                  </a:txBody>
                  <a:tcPr/>
                </a:tc>
                <a:tc>
                  <a:txBody>
                    <a:bodyPr/>
                    <a:lstStyle/>
                    <a:p>
                      <a:r>
                        <a:rPr lang="de-DE" b="1" dirty="0"/>
                        <a:t>Keine Kritik </a:t>
                      </a:r>
                    </a:p>
                  </a:txBody>
                  <a:tcPr/>
                </a:tc>
                <a:extLst>
                  <a:ext uri="{0D108BD9-81ED-4DB2-BD59-A6C34878D82A}">
                    <a16:rowId xmlns:a16="http://schemas.microsoft.com/office/drawing/2014/main" xmlns="" val="1682365721"/>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Klare Struktur </a:t>
                      </a:r>
                    </a:p>
                    <a:p>
                      <a:pPr marL="285750" indent="-285750">
                        <a:buFont typeface="Arial" panose="020B0604020202020204" pitchFamily="34" charset="0"/>
                        <a:buChar char="•"/>
                      </a:pPr>
                      <a:endParaRPr lang="de-DE" b="1" dirty="0"/>
                    </a:p>
                  </a:txBody>
                  <a:tcPr/>
                </a:tc>
                <a:tc>
                  <a:txBody>
                    <a:bodyPr/>
                    <a:lstStyle/>
                    <a:p>
                      <a:r>
                        <a:rPr lang="de-DE" b="1" dirty="0"/>
                        <a:t>“Nein“ nur zwischen den Zeilen</a:t>
                      </a:r>
                    </a:p>
                  </a:txBody>
                  <a:tcPr/>
                </a:tc>
                <a:tc>
                  <a:txBody>
                    <a:bodyPr/>
                    <a:lstStyle/>
                    <a:p>
                      <a:r>
                        <a:rPr lang="de-DE" b="1" dirty="0"/>
                        <a:t>Große Abhängigkeit</a:t>
                      </a:r>
                    </a:p>
                    <a:p>
                      <a:r>
                        <a:rPr lang="de-DE" b="1" dirty="0"/>
                        <a:t>Nicht selber aktiv</a:t>
                      </a:r>
                    </a:p>
                  </a:txBody>
                  <a:tcPr/>
                </a:tc>
                <a:extLst>
                  <a:ext uri="{0D108BD9-81ED-4DB2-BD59-A6C34878D82A}">
                    <a16:rowId xmlns:a16="http://schemas.microsoft.com/office/drawing/2014/main" xmlns="" val="3193632589"/>
                  </a:ext>
                </a:extLst>
              </a:tr>
              <a:tr h="879392">
                <a:tc gridSpan="3">
                  <a:txBody>
                    <a:bodyPr/>
                    <a:lstStyle/>
                    <a:p>
                      <a:pPr marL="0" indent="0" algn="ctr">
                        <a:buFont typeface="Arial" panose="020B0604020202020204" pitchFamily="34" charset="0"/>
                        <a:buNone/>
                      </a:pPr>
                      <a:endParaRPr lang="de-DE" b="1" dirty="0"/>
                    </a:p>
                    <a:p>
                      <a:pPr marL="0" indent="0" algn="ctr">
                        <a:buFont typeface="Arial" panose="020B0604020202020204" pitchFamily="34" charset="0"/>
                        <a:buNone/>
                      </a:pPr>
                      <a:r>
                        <a:rPr lang="de-DE" b="1" dirty="0"/>
                        <a:t>Ziel: Schach dem feindlichen König</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xmlns="" val="1726425351"/>
                  </a:ext>
                </a:extLst>
              </a:tr>
            </a:tbl>
          </a:graphicData>
        </a:graphic>
      </p:graphicFrame>
      <p:pic>
        <p:nvPicPr>
          <p:cNvPr id="5" name="Grafik 4" descr="Ein Bild, das Objekt, Tisch, drinnen, Schachfigur enthält.&#10;&#10;Automatisch generierte Beschreibung">
            <a:extLst>
              <a:ext uri="{FF2B5EF4-FFF2-40B4-BE49-F238E27FC236}">
                <a16:creationId xmlns:a16="http://schemas.microsoft.com/office/drawing/2014/main" xmlns="" id="{9BD930ED-3CAF-8A40-AB4A-E6F15C043E30}"/>
              </a:ext>
            </a:extLst>
          </p:cNvPr>
          <p:cNvPicPr>
            <a:picLocks noChangeAspect="1"/>
          </p:cNvPicPr>
          <p:nvPr/>
        </p:nvPicPr>
        <p:blipFill>
          <a:blip r:embed="rId4"/>
          <a:stretch>
            <a:fillRect/>
          </a:stretch>
        </p:blipFill>
        <p:spPr>
          <a:xfrm>
            <a:off x="1141413" y="1605075"/>
            <a:ext cx="8427153" cy="5252925"/>
          </a:xfrm>
          <a:prstGeom prst="rect">
            <a:avLst/>
          </a:prstGeom>
        </p:spPr>
      </p:pic>
    </p:spTree>
    <p:extLst>
      <p:ext uri="{BB962C8B-B14F-4D97-AF65-F5344CB8AC3E}">
        <p14:creationId xmlns:p14="http://schemas.microsoft.com/office/powerpoint/2010/main" xmlns="" val="13864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9C7FA8-401B-BB44-BD32-FA94382C2225}"/>
              </a:ext>
            </a:extLst>
          </p:cNvPr>
          <p:cNvSpPr>
            <a:spLocks noGrp="1"/>
          </p:cNvSpPr>
          <p:nvPr>
            <p:ph type="title"/>
          </p:nvPr>
        </p:nvSpPr>
        <p:spPr>
          <a:xfrm>
            <a:off x="1141413" y="609600"/>
            <a:ext cx="9905998" cy="741680"/>
          </a:xfrm>
        </p:spPr>
        <p:txBody>
          <a:bodyPr/>
          <a:lstStyle/>
          <a:p>
            <a:pPr algn="ctr"/>
            <a:r>
              <a:rPr lang="de-DE" b="1" dirty="0"/>
              <a:t>Westliche </a:t>
            </a:r>
            <a:r>
              <a:rPr lang="de-DE" b="1" dirty="0" err="1"/>
              <a:t>führungskultur</a:t>
            </a:r>
            <a:endParaRPr lang="de-DE" b="1" dirty="0"/>
          </a:p>
        </p:txBody>
      </p:sp>
      <p:graphicFrame>
        <p:nvGraphicFramePr>
          <p:cNvPr id="4" name="Inhaltsplatzhalter 3">
            <a:extLst>
              <a:ext uri="{FF2B5EF4-FFF2-40B4-BE49-F238E27FC236}">
                <a16:creationId xmlns:a16="http://schemas.microsoft.com/office/drawing/2014/main" xmlns="" id="{711A881D-FEA5-4643-B67B-9DB9491FB216}"/>
              </a:ext>
            </a:extLst>
          </p:cNvPr>
          <p:cNvGraphicFramePr>
            <a:graphicFrameLocks noGrp="1"/>
          </p:cNvGraphicFramePr>
          <p:nvPr>
            <p:ph idx="1"/>
            <p:extLst>
              <p:ext uri="{D42A27DB-BD31-4B8C-83A1-F6EECF244321}">
                <p14:modId xmlns:p14="http://schemas.microsoft.com/office/powerpoint/2010/main" xmlns="" val="1501385725"/>
              </p:ext>
            </p:extLst>
          </p:nvPr>
        </p:nvGraphicFramePr>
        <p:xfrm>
          <a:off x="1141413" y="1649896"/>
          <a:ext cx="9906000" cy="4501984"/>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xmlns="" val="4179995375"/>
                    </a:ext>
                  </a:extLst>
                </a:gridCol>
                <a:gridCol w="3302000">
                  <a:extLst>
                    <a:ext uri="{9D8B030D-6E8A-4147-A177-3AD203B41FA5}">
                      <a16:colId xmlns:a16="http://schemas.microsoft.com/office/drawing/2014/main" xmlns="" val="804436479"/>
                    </a:ext>
                  </a:extLst>
                </a:gridCol>
                <a:gridCol w="3302000">
                  <a:extLst>
                    <a:ext uri="{9D8B030D-6E8A-4147-A177-3AD203B41FA5}">
                      <a16:colId xmlns:a16="http://schemas.microsoft.com/office/drawing/2014/main" xmlns="" val="2933881820"/>
                    </a:ext>
                  </a:extLst>
                </a:gridCol>
              </a:tblGrid>
              <a:tr h="879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Hierarchie</a:t>
                      </a:r>
                    </a:p>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Kommunikation</a:t>
                      </a:r>
                    </a:p>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Machtdistanz</a:t>
                      </a:r>
                    </a:p>
                    <a:p>
                      <a:endParaRPr lang="de-DE" dirty="0"/>
                    </a:p>
                  </a:txBody>
                  <a:tcPr/>
                </a:tc>
                <a:extLst>
                  <a:ext uri="{0D108BD9-81ED-4DB2-BD59-A6C34878D82A}">
                    <a16:rowId xmlns:a16="http://schemas.microsoft.com/office/drawing/2014/main" xmlns="" val="2096564994"/>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Demokratie</a:t>
                      </a:r>
                    </a:p>
                    <a:p>
                      <a:endParaRPr lang="de-DE" b="1" dirty="0"/>
                    </a:p>
                  </a:txBody>
                  <a:tcPr/>
                </a:tc>
                <a:tc>
                  <a:txBody>
                    <a:bodyPr/>
                    <a:lstStyle/>
                    <a:p>
                      <a:r>
                        <a:rPr lang="de-DE" b="1" dirty="0"/>
                        <a:t>Egalitär </a:t>
                      </a:r>
                    </a:p>
                    <a:p>
                      <a:endParaRPr lang="de-DE" b="1" dirty="0"/>
                    </a:p>
                  </a:txBody>
                  <a:tcPr/>
                </a:tc>
                <a:tc>
                  <a:txBody>
                    <a:bodyPr/>
                    <a:lstStyle/>
                    <a:p>
                      <a:r>
                        <a:rPr lang="de-DE" b="1" dirty="0"/>
                        <a:t>Sehr gering zwischen </a:t>
                      </a:r>
                    </a:p>
                    <a:p>
                      <a:r>
                        <a:rPr lang="de-DE" b="1" dirty="0"/>
                        <a:t>Volk &amp; Leiter</a:t>
                      </a:r>
                    </a:p>
                    <a:p>
                      <a:endParaRPr lang="de-DE" b="1" dirty="0"/>
                    </a:p>
                  </a:txBody>
                  <a:tcPr/>
                </a:tc>
                <a:extLst>
                  <a:ext uri="{0D108BD9-81ED-4DB2-BD59-A6C34878D82A}">
                    <a16:rowId xmlns:a16="http://schemas.microsoft.com/office/drawing/2014/main" xmlns="" val="3800400195"/>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Authentizität steht hoch </a:t>
                      </a:r>
                    </a:p>
                    <a:p>
                      <a:pPr marL="285750" indent="-285750">
                        <a:buFont typeface="Arial" panose="020B0604020202020204" pitchFamily="34" charset="0"/>
                        <a:buChar char="•"/>
                      </a:pPr>
                      <a:endParaRPr lang="de-DE"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Viel Widerspruch, auch in der Gruppe</a:t>
                      </a:r>
                    </a:p>
                    <a:p>
                      <a:endParaRPr lang="de-DE" b="1" dirty="0"/>
                    </a:p>
                  </a:txBody>
                  <a:tcPr/>
                </a:tc>
                <a:tc>
                  <a:txBody>
                    <a:bodyPr/>
                    <a:lstStyle/>
                    <a:p>
                      <a:r>
                        <a:rPr lang="de-DE" b="1" dirty="0"/>
                        <a:t>Viel Kritik </a:t>
                      </a:r>
                    </a:p>
                  </a:txBody>
                  <a:tcPr/>
                </a:tc>
                <a:extLst>
                  <a:ext uri="{0D108BD9-81ED-4DB2-BD59-A6C34878D82A}">
                    <a16:rowId xmlns:a16="http://schemas.microsoft.com/office/drawing/2014/main" xmlns="" val="1682365721"/>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Jeder kämpft für sich </a:t>
                      </a:r>
                    </a:p>
                    <a:p>
                      <a:pPr marL="285750" indent="-285750">
                        <a:buFont typeface="Arial" panose="020B0604020202020204" pitchFamily="34" charset="0"/>
                        <a:buChar char="•"/>
                      </a:pPr>
                      <a:endParaRPr lang="de-DE" b="1" dirty="0"/>
                    </a:p>
                  </a:txBody>
                  <a:tcPr/>
                </a:tc>
                <a:tc>
                  <a:txBody>
                    <a:bodyPr/>
                    <a:lstStyle/>
                    <a:p>
                      <a:r>
                        <a:rPr lang="de-DE" b="1" dirty="0"/>
                        <a:t>Ja = vielleicht</a:t>
                      </a:r>
                    </a:p>
                    <a:p>
                      <a:r>
                        <a:rPr lang="de-DE" b="1" dirty="0"/>
                        <a:t>Vielleicht = Nein</a:t>
                      </a:r>
                    </a:p>
                    <a:p>
                      <a:r>
                        <a:rPr lang="de-DE" b="1" dirty="0"/>
                        <a:t>Nein gibt es nicht </a:t>
                      </a:r>
                    </a:p>
                  </a:txBody>
                  <a:tcPr/>
                </a:tc>
                <a:tc>
                  <a:txBody>
                    <a:bodyPr/>
                    <a:lstStyle/>
                    <a:p>
                      <a:r>
                        <a:rPr lang="de-DE" b="1" dirty="0"/>
                        <a:t>Unabhängigkeit</a:t>
                      </a:r>
                    </a:p>
                    <a:p>
                      <a:r>
                        <a:rPr lang="de-DE" b="1" dirty="0"/>
                        <a:t>Selbst aktiv </a:t>
                      </a:r>
                    </a:p>
                  </a:txBody>
                  <a:tcPr/>
                </a:tc>
                <a:extLst>
                  <a:ext uri="{0D108BD9-81ED-4DB2-BD59-A6C34878D82A}">
                    <a16:rowId xmlns:a16="http://schemas.microsoft.com/office/drawing/2014/main" xmlns="" val="3193632589"/>
                  </a:ext>
                </a:extLst>
              </a:tr>
              <a:tr h="879392">
                <a:tc gridSpan="3">
                  <a:txBody>
                    <a:bodyPr/>
                    <a:lstStyle/>
                    <a:p>
                      <a:pPr marL="0" indent="0" algn="ctr">
                        <a:buFont typeface="Arial" panose="020B0604020202020204" pitchFamily="34" charset="0"/>
                        <a:buNone/>
                      </a:pPr>
                      <a:endParaRPr lang="de-DE" b="1" dirty="0"/>
                    </a:p>
                    <a:p>
                      <a:pPr marL="0" indent="0" algn="ctr">
                        <a:buFont typeface="Arial" panose="020B0604020202020204" pitchFamily="34" charset="0"/>
                        <a:buNone/>
                      </a:pPr>
                      <a:r>
                        <a:rPr lang="de-DE" b="1" dirty="0"/>
                        <a:t>Mensch ärgere dich nicht! </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xmlns="" val="1726425351"/>
                  </a:ext>
                </a:extLst>
              </a:tr>
            </a:tbl>
          </a:graphicData>
        </a:graphic>
      </p:graphicFrame>
      <p:pic>
        <p:nvPicPr>
          <p:cNvPr id="5" name="Grafik 4">
            <a:extLst>
              <a:ext uri="{FF2B5EF4-FFF2-40B4-BE49-F238E27FC236}">
                <a16:creationId xmlns:a16="http://schemas.microsoft.com/office/drawing/2014/main" xmlns="" id="{581E745C-20BF-894F-92C6-C2E6135AF799}"/>
              </a:ext>
            </a:extLst>
          </p:cNvPr>
          <p:cNvPicPr>
            <a:picLocks noChangeAspect="1"/>
          </p:cNvPicPr>
          <p:nvPr/>
        </p:nvPicPr>
        <p:blipFill>
          <a:blip r:embed="rId3"/>
          <a:stretch>
            <a:fillRect/>
          </a:stretch>
        </p:blipFill>
        <p:spPr>
          <a:xfrm>
            <a:off x="1141413" y="1331402"/>
            <a:ext cx="8062462" cy="4859566"/>
          </a:xfrm>
          <a:prstGeom prst="rect">
            <a:avLst/>
          </a:prstGeom>
        </p:spPr>
      </p:pic>
    </p:spTree>
    <p:extLst>
      <p:ext uri="{BB962C8B-B14F-4D97-AF65-F5344CB8AC3E}">
        <p14:creationId xmlns:p14="http://schemas.microsoft.com/office/powerpoint/2010/main" xmlns="" val="39874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König ärgere dich nicht! &#10;">
            <a:extLst>
              <a:ext uri="{FF2B5EF4-FFF2-40B4-BE49-F238E27FC236}">
                <a16:creationId xmlns:a16="http://schemas.microsoft.com/office/drawing/2014/main" xmlns="" id="{329C7FA8-401B-BB44-BD32-FA94382C2225}"/>
              </a:ext>
            </a:extLst>
          </p:cNvPr>
          <p:cNvSpPr>
            <a:spLocks noGrp="1"/>
          </p:cNvSpPr>
          <p:nvPr>
            <p:ph type="title"/>
          </p:nvPr>
        </p:nvSpPr>
        <p:spPr>
          <a:xfrm>
            <a:off x="1141413" y="379940"/>
            <a:ext cx="9905998" cy="741680"/>
          </a:xfrm>
        </p:spPr>
        <p:txBody>
          <a:bodyPr>
            <a:normAutofit fontScale="90000"/>
          </a:bodyPr>
          <a:lstStyle/>
          <a:p>
            <a:pPr algn="ctr"/>
            <a:r>
              <a:rPr lang="de-DE" b="1" dirty="0"/>
              <a:t>Unterschiedliche Christliche </a:t>
            </a:r>
            <a:r>
              <a:rPr lang="de-DE" b="1" dirty="0" err="1"/>
              <a:t>führungskulturen</a:t>
            </a:r>
            <a:endParaRPr lang="de-DE" b="1" dirty="0"/>
          </a:p>
        </p:txBody>
      </p:sp>
      <p:graphicFrame>
        <p:nvGraphicFramePr>
          <p:cNvPr id="4" name="Inhaltsplatzhalter 3">
            <a:extLst>
              <a:ext uri="{FF2B5EF4-FFF2-40B4-BE49-F238E27FC236}">
                <a16:creationId xmlns:a16="http://schemas.microsoft.com/office/drawing/2014/main" xmlns="" id="{711A881D-FEA5-4643-B67B-9DB9491FB216}"/>
              </a:ext>
            </a:extLst>
          </p:cNvPr>
          <p:cNvGraphicFramePr>
            <a:graphicFrameLocks noGrp="1"/>
          </p:cNvGraphicFramePr>
          <p:nvPr>
            <p:ph idx="1"/>
            <p:extLst>
              <p:ext uri="{D42A27DB-BD31-4B8C-83A1-F6EECF244321}">
                <p14:modId xmlns:p14="http://schemas.microsoft.com/office/powerpoint/2010/main" xmlns="" val="1460139073"/>
              </p:ext>
            </p:extLst>
          </p:nvPr>
        </p:nvGraphicFramePr>
        <p:xfrm>
          <a:off x="1141413" y="1152101"/>
          <a:ext cx="9906000" cy="4501984"/>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xmlns="" val="4179995375"/>
                    </a:ext>
                  </a:extLst>
                </a:gridCol>
                <a:gridCol w="3302000">
                  <a:extLst>
                    <a:ext uri="{9D8B030D-6E8A-4147-A177-3AD203B41FA5}">
                      <a16:colId xmlns:a16="http://schemas.microsoft.com/office/drawing/2014/main" xmlns="" val="804436479"/>
                    </a:ext>
                  </a:extLst>
                </a:gridCol>
                <a:gridCol w="3302000">
                  <a:extLst>
                    <a:ext uri="{9D8B030D-6E8A-4147-A177-3AD203B41FA5}">
                      <a16:colId xmlns:a16="http://schemas.microsoft.com/office/drawing/2014/main" xmlns="" val="2933881820"/>
                    </a:ext>
                  </a:extLst>
                </a:gridCol>
              </a:tblGrid>
              <a:tr h="6089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Episkopal</a:t>
                      </a:r>
                    </a:p>
                    <a:p>
                      <a:endParaRPr lang="de-D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Presbyterial</a:t>
                      </a:r>
                    </a:p>
                    <a:p>
                      <a:endParaRPr lang="de-D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err="1"/>
                        <a:t>Kongregationalistisch</a:t>
                      </a:r>
                      <a:endParaRPr lang="de-DE" dirty="0"/>
                    </a:p>
                    <a:p>
                      <a:endParaRPr lang="de-DE" dirty="0"/>
                    </a:p>
                  </a:txBody>
                  <a:tcPr/>
                </a:tc>
                <a:extLst>
                  <a:ext uri="{0D108BD9-81ED-4DB2-BD59-A6C34878D82A}">
                    <a16:rowId xmlns:a16="http://schemas.microsoft.com/office/drawing/2014/main" xmlns="" val="2096564994"/>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txBody>
                  <a:tcPr/>
                </a:tc>
                <a:tc>
                  <a:txBody>
                    <a:bodyPr/>
                    <a:lstStyle/>
                    <a:p>
                      <a:endParaRPr lang="de-DE" b="1" dirty="0"/>
                    </a:p>
                  </a:txBody>
                  <a:tcPr/>
                </a:tc>
                <a:tc>
                  <a:txBody>
                    <a:bodyPr/>
                    <a:lstStyle/>
                    <a:p>
                      <a:endParaRPr lang="de-DE" b="1" dirty="0"/>
                    </a:p>
                  </a:txBody>
                  <a:tcPr/>
                </a:tc>
                <a:extLst>
                  <a:ext uri="{0D108BD9-81ED-4DB2-BD59-A6C34878D82A}">
                    <a16:rowId xmlns:a16="http://schemas.microsoft.com/office/drawing/2014/main" xmlns="" val="3800400195"/>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1" dirty="0"/>
                    </a:p>
                  </a:txBody>
                  <a:tcPr/>
                </a:tc>
                <a:tc>
                  <a:txBody>
                    <a:bodyPr/>
                    <a:lstStyle/>
                    <a:p>
                      <a:endParaRPr lang="de-DE" b="1" dirty="0"/>
                    </a:p>
                  </a:txBody>
                  <a:tcPr/>
                </a:tc>
                <a:tc>
                  <a:txBody>
                    <a:bodyPr/>
                    <a:lstStyle/>
                    <a:p>
                      <a:endParaRPr lang="de-DE" b="1" dirty="0"/>
                    </a:p>
                  </a:txBody>
                  <a:tcPr/>
                </a:tc>
                <a:extLst>
                  <a:ext uri="{0D108BD9-81ED-4DB2-BD59-A6C34878D82A}">
                    <a16:rowId xmlns:a16="http://schemas.microsoft.com/office/drawing/2014/main" xmlns="" val="3193632589"/>
                  </a:ext>
                </a:extLst>
              </a:tr>
              <a:tr h="876595">
                <a:tc>
                  <a:txBody>
                    <a:bodyPr/>
                    <a:lstStyle/>
                    <a:p>
                      <a:pPr marL="0" indent="0">
                        <a:buFontTx/>
                        <a:buNone/>
                      </a:pPr>
                      <a:endParaRPr lang="de-DE" b="0" dirty="0"/>
                    </a:p>
                  </a:txBody>
                  <a:tcPr/>
                </a:tc>
                <a:tc>
                  <a:txBody>
                    <a:bodyPr/>
                    <a:lstStyle/>
                    <a:p>
                      <a:endParaRPr lang="de-DE"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txBody>
                  <a:tcPr/>
                </a:tc>
                <a:extLst>
                  <a:ext uri="{0D108BD9-81ED-4DB2-BD59-A6C34878D82A}">
                    <a16:rowId xmlns:a16="http://schemas.microsoft.com/office/drawing/2014/main" xmlns="" val="1726425351"/>
                  </a:ext>
                </a:extLst>
              </a:tr>
              <a:tr h="879392">
                <a:tc gridSpan="3">
                  <a:txBody>
                    <a:bodyPr/>
                    <a:lstStyle/>
                    <a:p>
                      <a:pPr marL="0" indent="0" algn="ctr">
                        <a:buFont typeface="Arial" panose="020B0604020202020204" pitchFamily="34" charset="0"/>
                        <a:buNone/>
                      </a:pPr>
                      <a:endParaRPr lang="de-DE" b="1" dirty="0"/>
                    </a:p>
                    <a:p>
                      <a:pPr marL="0" indent="0" algn="l">
                        <a:buFont typeface="Arial" panose="020B0604020202020204" pitchFamily="34" charset="0"/>
                        <a:buNone/>
                      </a:pPr>
                      <a:r>
                        <a:rPr lang="de-DE" b="1" dirty="0"/>
                        <a:t>Leiter als „kleiner“ König           Hierarchisches Leitungsteam           Leitung als Dienst</a:t>
                      </a:r>
                    </a:p>
                    <a:p>
                      <a:pPr marL="0" indent="0" algn="l">
                        <a:buFont typeface="Arial" panose="020B0604020202020204" pitchFamily="34" charset="0"/>
                        <a:buNone/>
                      </a:pPr>
                      <a:endParaRPr lang="de-DE" b="1" dirty="0"/>
                    </a:p>
                    <a:p>
                      <a:pPr marL="0" indent="0" algn="ctr">
                        <a:buFont typeface="Arial" panose="020B0604020202020204" pitchFamily="34" charset="0"/>
                        <a:buNone/>
                      </a:pPr>
                      <a:r>
                        <a:rPr lang="de-DE" b="1" dirty="0"/>
                        <a:t>Jede kann biblisch begründet werden</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txBody>
                  <a:tcPr/>
                </a:tc>
                <a:tc hMerge="1">
                  <a:txBody>
                    <a:bodyPr/>
                    <a:lstStyle/>
                    <a:p>
                      <a:endParaRPr lang="de-DE" b="1" dirty="0"/>
                    </a:p>
                  </a:txBody>
                  <a:tcPr/>
                </a:tc>
                <a:extLst>
                  <a:ext uri="{0D108BD9-81ED-4DB2-BD59-A6C34878D82A}">
                    <a16:rowId xmlns:a16="http://schemas.microsoft.com/office/drawing/2014/main" xmlns="" val="277418498"/>
                  </a:ext>
                </a:extLst>
              </a:tr>
            </a:tbl>
          </a:graphicData>
        </a:graphic>
      </p:graphicFrame>
      <p:pic>
        <p:nvPicPr>
          <p:cNvPr id="8" name="Grafik 7" descr="Ein Bild, das drinnen, Tisch, Kerze, Objekt enthält.&#10;&#10;Automatisch generierte Beschreibung">
            <a:extLst>
              <a:ext uri="{FF2B5EF4-FFF2-40B4-BE49-F238E27FC236}">
                <a16:creationId xmlns:a16="http://schemas.microsoft.com/office/drawing/2014/main" xmlns="" id="{D619CF6F-70E9-7343-8FE7-335AD75631D7}"/>
              </a:ext>
            </a:extLst>
          </p:cNvPr>
          <p:cNvPicPr>
            <a:picLocks noChangeAspect="1"/>
          </p:cNvPicPr>
          <p:nvPr/>
        </p:nvPicPr>
        <p:blipFill>
          <a:blip r:embed="rId3"/>
          <a:stretch>
            <a:fillRect/>
          </a:stretch>
        </p:blipFill>
        <p:spPr>
          <a:xfrm>
            <a:off x="4463351" y="1828800"/>
            <a:ext cx="3262122" cy="2446592"/>
          </a:xfrm>
          <a:prstGeom prst="rect">
            <a:avLst/>
          </a:prstGeom>
        </p:spPr>
      </p:pic>
      <p:pic>
        <p:nvPicPr>
          <p:cNvPr id="10" name="Grafik 9" descr="Ein Bild, das drinnen, sitzend, klein, Spielzeug enthält.&#10;&#10;Automatisch generierte Beschreibung">
            <a:extLst>
              <a:ext uri="{FF2B5EF4-FFF2-40B4-BE49-F238E27FC236}">
                <a16:creationId xmlns:a16="http://schemas.microsoft.com/office/drawing/2014/main" xmlns="" id="{4048008D-AECC-ED4B-89B1-F57773D594A8}"/>
              </a:ext>
            </a:extLst>
          </p:cNvPr>
          <p:cNvPicPr>
            <a:picLocks noChangeAspect="1"/>
          </p:cNvPicPr>
          <p:nvPr/>
        </p:nvPicPr>
        <p:blipFill>
          <a:blip r:embed="rId4"/>
          <a:stretch>
            <a:fillRect/>
          </a:stretch>
        </p:blipFill>
        <p:spPr>
          <a:xfrm>
            <a:off x="7755381" y="1832710"/>
            <a:ext cx="3262123" cy="2446592"/>
          </a:xfrm>
          <a:prstGeom prst="rect">
            <a:avLst/>
          </a:prstGeom>
        </p:spPr>
      </p:pic>
      <p:pic>
        <p:nvPicPr>
          <p:cNvPr id="12" name="Grafik 11" descr="Ein Bild, das drinnen, Objekt, Tisch, oben enthält.&#10;&#10;Automatisch generierte Beschreibung">
            <a:extLst>
              <a:ext uri="{FF2B5EF4-FFF2-40B4-BE49-F238E27FC236}">
                <a16:creationId xmlns:a16="http://schemas.microsoft.com/office/drawing/2014/main" xmlns="" id="{03C6274A-E32C-0F46-920A-BABE697AB058}"/>
              </a:ext>
            </a:extLst>
          </p:cNvPr>
          <p:cNvPicPr>
            <a:picLocks noChangeAspect="1"/>
          </p:cNvPicPr>
          <p:nvPr/>
        </p:nvPicPr>
        <p:blipFill>
          <a:blip r:embed="rId5"/>
          <a:stretch>
            <a:fillRect/>
          </a:stretch>
        </p:blipFill>
        <p:spPr>
          <a:xfrm>
            <a:off x="1141411" y="1828800"/>
            <a:ext cx="3262122" cy="2446592"/>
          </a:xfrm>
          <a:prstGeom prst="rect">
            <a:avLst/>
          </a:prstGeom>
        </p:spPr>
      </p:pic>
    </p:spTree>
    <p:extLst>
      <p:ext uri="{BB962C8B-B14F-4D97-AF65-F5344CB8AC3E}">
        <p14:creationId xmlns:p14="http://schemas.microsoft.com/office/powerpoint/2010/main" xmlns="" val="6063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D675CA-DB26-2141-9434-797E9F924D2D}"/>
              </a:ext>
            </a:extLst>
          </p:cNvPr>
          <p:cNvSpPr>
            <a:spLocks noGrp="1"/>
          </p:cNvSpPr>
          <p:nvPr>
            <p:ph type="ctrTitle"/>
          </p:nvPr>
        </p:nvSpPr>
        <p:spPr>
          <a:xfrm>
            <a:off x="371061" y="427383"/>
            <a:ext cx="11317356" cy="2037522"/>
          </a:xfrm>
        </p:spPr>
        <p:txBody>
          <a:bodyPr>
            <a:normAutofit/>
          </a:bodyPr>
          <a:lstStyle/>
          <a:p>
            <a:r>
              <a:rPr lang="de-DE" b="1" dirty="0"/>
              <a:t>Vergleich gemeinde &amp; </a:t>
            </a:r>
            <a:r>
              <a:rPr lang="de-DE" b="1" dirty="0" err="1"/>
              <a:t>orient</a:t>
            </a:r>
            <a:r>
              <a:rPr lang="de-DE" b="1" dirty="0"/>
              <a:t> </a:t>
            </a:r>
            <a:r>
              <a:rPr lang="de-DE" b="1" dirty="0" err="1"/>
              <a:t>führungskulturen</a:t>
            </a:r>
            <a:endParaRPr lang="de-DE" b="1" dirty="0"/>
          </a:p>
        </p:txBody>
      </p:sp>
      <p:pic>
        <p:nvPicPr>
          <p:cNvPr id="7" name="Grafik 6" descr="Ein Bild, das Tier enthält.&#10;&#10;Automatisch generierte Beschreibung">
            <a:extLst>
              <a:ext uri="{FF2B5EF4-FFF2-40B4-BE49-F238E27FC236}">
                <a16:creationId xmlns:a16="http://schemas.microsoft.com/office/drawing/2014/main" xmlns="" id="{C02BB89E-F81E-8949-BB33-D0832FD024A3}"/>
              </a:ext>
            </a:extLst>
          </p:cNvPr>
          <p:cNvPicPr>
            <a:picLocks noChangeAspect="1"/>
          </p:cNvPicPr>
          <p:nvPr/>
        </p:nvPicPr>
        <p:blipFill>
          <a:blip r:embed="rId3"/>
          <a:stretch>
            <a:fillRect/>
          </a:stretch>
        </p:blipFill>
        <p:spPr>
          <a:xfrm>
            <a:off x="984250" y="2510625"/>
            <a:ext cx="10445750" cy="4247810"/>
          </a:xfrm>
          <a:prstGeom prst="rect">
            <a:avLst/>
          </a:prstGeom>
        </p:spPr>
      </p:pic>
    </p:spTree>
    <p:extLst>
      <p:ext uri="{BB962C8B-B14F-4D97-AF65-F5344CB8AC3E}">
        <p14:creationId xmlns:p14="http://schemas.microsoft.com/office/powerpoint/2010/main" xmlns="" val="208079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König ärgere dich nicht! &#10;">
            <a:extLst>
              <a:ext uri="{FF2B5EF4-FFF2-40B4-BE49-F238E27FC236}">
                <a16:creationId xmlns:a16="http://schemas.microsoft.com/office/drawing/2014/main" xmlns="" id="{329C7FA8-401B-BB44-BD32-FA94382C2225}"/>
              </a:ext>
            </a:extLst>
          </p:cNvPr>
          <p:cNvSpPr>
            <a:spLocks noGrp="1"/>
          </p:cNvSpPr>
          <p:nvPr>
            <p:ph type="title"/>
          </p:nvPr>
        </p:nvSpPr>
        <p:spPr>
          <a:xfrm>
            <a:off x="1141413" y="379940"/>
            <a:ext cx="9905998" cy="741680"/>
          </a:xfrm>
        </p:spPr>
        <p:txBody>
          <a:bodyPr>
            <a:normAutofit fontScale="90000"/>
          </a:bodyPr>
          <a:lstStyle/>
          <a:p>
            <a:pPr algn="ctr"/>
            <a:r>
              <a:rPr lang="de-DE" b="1" dirty="0"/>
              <a:t>Unterschiedliche Christliche </a:t>
            </a:r>
            <a:r>
              <a:rPr lang="de-DE" b="1" dirty="0" err="1"/>
              <a:t>führungskulturen</a:t>
            </a:r>
            <a:endParaRPr lang="de-DE" b="1" dirty="0"/>
          </a:p>
        </p:txBody>
      </p:sp>
      <p:graphicFrame>
        <p:nvGraphicFramePr>
          <p:cNvPr id="4" name="Inhaltsplatzhalter 3">
            <a:extLst>
              <a:ext uri="{FF2B5EF4-FFF2-40B4-BE49-F238E27FC236}">
                <a16:creationId xmlns:a16="http://schemas.microsoft.com/office/drawing/2014/main" xmlns="" id="{711A881D-FEA5-4643-B67B-9DB9491FB216}"/>
              </a:ext>
            </a:extLst>
          </p:cNvPr>
          <p:cNvGraphicFramePr>
            <a:graphicFrameLocks noGrp="1"/>
          </p:cNvGraphicFramePr>
          <p:nvPr>
            <p:ph idx="1"/>
            <p:extLst>
              <p:ext uri="{D42A27DB-BD31-4B8C-83A1-F6EECF244321}">
                <p14:modId xmlns:p14="http://schemas.microsoft.com/office/powerpoint/2010/main" xmlns="" val="8379100"/>
              </p:ext>
            </p:extLst>
          </p:nvPr>
        </p:nvGraphicFramePr>
        <p:xfrm>
          <a:off x="1141413" y="1152101"/>
          <a:ext cx="9906000" cy="4811312"/>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xmlns="" val="4179995375"/>
                    </a:ext>
                  </a:extLst>
                </a:gridCol>
                <a:gridCol w="3302000">
                  <a:extLst>
                    <a:ext uri="{9D8B030D-6E8A-4147-A177-3AD203B41FA5}">
                      <a16:colId xmlns:a16="http://schemas.microsoft.com/office/drawing/2014/main" xmlns="" val="804436479"/>
                    </a:ext>
                  </a:extLst>
                </a:gridCol>
                <a:gridCol w="3302000">
                  <a:extLst>
                    <a:ext uri="{9D8B030D-6E8A-4147-A177-3AD203B41FA5}">
                      <a16:colId xmlns:a16="http://schemas.microsoft.com/office/drawing/2014/main" xmlns="" val="2933881820"/>
                    </a:ext>
                  </a:extLst>
                </a:gridCol>
              </a:tblGrid>
              <a:tr h="60896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Episkopal</a:t>
                      </a:r>
                    </a:p>
                    <a:p>
                      <a:endParaRPr lang="de-D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Presbyterial</a:t>
                      </a:r>
                    </a:p>
                    <a:p>
                      <a:endParaRPr lang="de-DE"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err="1"/>
                        <a:t>Kongregationalistisch</a:t>
                      </a:r>
                      <a:endParaRPr lang="de-DE" dirty="0"/>
                    </a:p>
                    <a:p>
                      <a:endParaRPr lang="de-DE" dirty="0"/>
                    </a:p>
                  </a:txBody>
                  <a:tcPr/>
                </a:tc>
                <a:extLst>
                  <a:ext uri="{0D108BD9-81ED-4DB2-BD59-A6C34878D82A}">
                    <a16:rowId xmlns:a16="http://schemas.microsoft.com/office/drawing/2014/main" xmlns="" val="2096564994"/>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Katholische Kirche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txBody>
                  <a:tcPr/>
                </a:tc>
                <a:tc>
                  <a:txBody>
                    <a:bodyPr/>
                    <a:lstStyle/>
                    <a:p>
                      <a:r>
                        <a:rPr lang="de-DE" b="1" dirty="0"/>
                        <a:t>Evangelische Kirche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err="1"/>
                        <a:t>Täuferbewegung</a:t>
                      </a:r>
                      <a:r>
                        <a:rPr lang="de-DE" b="1" dirty="0"/>
                        <a:t>, </a:t>
                      </a:r>
                    </a:p>
                    <a:p>
                      <a:endParaRPr lang="de-DE" b="1" dirty="0"/>
                    </a:p>
                  </a:txBody>
                  <a:tcPr/>
                </a:tc>
                <a:extLst>
                  <a:ext uri="{0D108BD9-81ED-4DB2-BD59-A6C34878D82A}">
                    <a16:rowId xmlns:a16="http://schemas.microsoft.com/office/drawing/2014/main" xmlns="" val="3800400195"/>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Eher Pfingstgemeinden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1" dirty="0"/>
                    </a:p>
                  </a:txBody>
                  <a:tcPr/>
                </a:tc>
                <a:tc>
                  <a:txBody>
                    <a:bodyPr/>
                    <a:lstStyle/>
                    <a:p>
                      <a:endParaRPr lang="de-DE"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Freie Evangelische Gemeinden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EFK</a:t>
                      </a:r>
                    </a:p>
                    <a:p>
                      <a:endParaRPr lang="de-DE" b="1" dirty="0"/>
                    </a:p>
                  </a:txBody>
                  <a:tcPr/>
                </a:tc>
                <a:extLst>
                  <a:ext uri="{0D108BD9-81ED-4DB2-BD59-A6C34878D82A}">
                    <a16:rowId xmlns:a16="http://schemas.microsoft.com/office/drawing/2014/main" xmlns="" val="3193632589"/>
                  </a:ext>
                </a:extLst>
              </a:tr>
              <a:tr h="876595">
                <a:tc>
                  <a:txBody>
                    <a:bodyPr/>
                    <a:lstStyle/>
                    <a:p>
                      <a:pPr marL="0" indent="0">
                        <a:buFontTx/>
                        <a:buNone/>
                      </a:pPr>
                      <a:r>
                        <a:rPr lang="de-DE" b="1" dirty="0"/>
                        <a:t>Mono-Kulturelle Migrantengemeinden</a:t>
                      </a:r>
                    </a:p>
                  </a:txBody>
                  <a:tcPr/>
                </a:tc>
                <a:tc>
                  <a:txBody>
                    <a:bodyPr/>
                    <a:lstStyle/>
                    <a:p>
                      <a:endParaRPr lang="de-DE"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Brüdergemeinden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txBody>
                  <a:tcPr/>
                </a:tc>
                <a:extLst>
                  <a:ext uri="{0D108BD9-81ED-4DB2-BD59-A6C34878D82A}">
                    <a16:rowId xmlns:a16="http://schemas.microsoft.com/office/drawing/2014/main" xmlns="" val="1726425351"/>
                  </a:ext>
                </a:extLst>
              </a:tr>
              <a:tr h="879392">
                <a:tc gridSpan="3">
                  <a:txBody>
                    <a:bodyPr/>
                    <a:lstStyle/>
                    <a:p>
                      <a:pPr marL="0" indent="0" algn="ctr">
                        <a:buFont typeface="Arial" panose="020B0604020202020204" pitchFamily="34" charset="0"/>
                        <a:buNone/>
                      </a:pPr>
                      <a:endParaRPr lang="de-DE" b="1" dirty="0"/>
                    </a:p>
                    <a:p>
                      <a:pPr marL="0" indent="0" algn="l">
                        <a:buFont typeface="Arial" panose="020B0604020202020204" pitchFamily="34" charset="0"/>
                        <a:buNone/>
                      </a:pPr>
                      <a:r>
                        <a:rPr lang="de-DE" b="1" dirty="0"/>
                        <a:t>Leiter als „kleiner“ König           Hierarchisches Leitungsteam           Leitung als Dienst</a:t>
                      </a:r>
                    </a:p>
                    <a:p>
                      <a:pPr marL="0" indent="0" algn="l">
                        <a:buFont typeface="Arial" panose="020B0604020202020204" pitchFamily="34" charset="0"/>
                        <a:buNone/>
                      </a:pPr>
                      <a:endParaRPr lang="de-DE" b="1" dirty="0"/>
                    </a:p>
                    <a:p>
                      <a:pPr marL="0" indent="0" algn="ctr">
                        <a:buFont typeface="Arial" panose="020B0604020202020204" pitchFamily="34" charset="0"/>
                        <a:buNone/>
                      </a:pPr>
                      <a:r>
                        <a:rPr lang="de-DE" b="1" dirty="0"/>
                        <a:t>Jede kann biblisch begründet werden</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txBody>
                  <a:tcPr/>
                </a:tc>
                <a:tc hMerge="1">
                  <a:txBody>
                    <a:bodyPr/>
                    <a:lstStyle/>
                    <a:p>
                      <a:endParaRPr lang="de-DE" b="1" dirty="0"/>
                    </a:p>
                  </a:txBody>
                  <a:tcPr/>
                </a:tc>
                <a:extLst>
                  <a:ext uri="{0D108BD9-81ED-4DB2-BD59-A6C34878D82A}">
                    <a16:rowId xmlns:a16="http://schemas.microsoft.com/office/drawing/2014/main" xmlns="" val="277418498"/>
                  </a:ext>
                </a:extLst>
              </a:tr>
            </a:tbl>
          </a:graphicData>
        </a:graphic>
      </p:graphicFrame>
    </p:spTree>
    <p:extLst>
      <p:ext uri="{BB962C8B-B14F-4D97-AF65-F5344CB8AC3E}">
        <p14:creationId xmlns:p14="http://schemas.microsoft.com/office/powerpoint/2010/main" xmlns="" val="426253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König ärgere dich nicht! &#10;">
            <a:extLst>
              <a:ext uri="{FF2B5EF4-FFF2-40B4-BE49-F238E27FC236}">
                <a16:creationId xmlns:a16="http://schemas.microsoft.com/office/drawing/2014/main" xmlns="" id="{329C7FA8-401B-BB44-BD32-FA94382C2225}"/>
              </a:ext>
            </a:extLst>
          </p:cNvPr>
          <p:cNvSpPr>
            <a:spLocks noGrp="1"/>
          </p:cNvSpPr>
          <p:nvPr>
            <p:ph type="title"/>
          </p:nvPr>
        </p:nvSpPr>
        <p:spPr>
          <a:xfrm>
            <a:off x="1141413" y="379940"/>
            <a:ext cx="9905998" cy="741680"/>
          </a:xfrm>
        </p:spPr>
        <p:txBody>
          <a:bodyPr/>
          <a:lstStyle/>
          <a:p>
            <a:pPr algn="ctr"/>
            <a:r>
              <a:rPr lang="de-DE" b="1" dirty="0"/>
              <a:t>Christliche Täufer-</a:t>
            </a:r>
            <a:r>
              <a:rPr lang="de-DE" b="1" dirty="0" err="1"/>
              <a:t>führungskultur</a:t>
            </a:r>
            <a:endParaRPr lang="de-DE" b="1" dirty="0"/>
          </a:p>
        </p:txBody>
      </p:sp>
      <p:graphicFrame>
        <p:nvGraphicFramePr>
          <p:cNvPr id="4" name="Inhaltsplatzhalter 3">
            <a:extLst>
              <a:ext uri="{FF2B5EF4-FFF2-40B4-BE49-F238E27FC236}">
                <a16:creationId xmlns:a16="http://schemas.microsoft.com/office/drawing/2014/main" xmlns="" id="{711A881D-FEA5-4643-B67B-9DB9491FB216}"/>
              </a:ext>
            </a:extLst>
          </p:cNvPr>
          <p:cNvGraphicFramePr>
            <a:graphicFrameLocks noGrp="1"/>
          </p:cNvGraphicFramePr>
          <p:nvPr>
            <p:ph idx="1"/>
            <p:extLst>
              <p:ext uri="{D42A27DB-BD31-4B8C-83A1-F6EECF244321}">
                <p14:modId xmlns:p14="http://schemas.microsoft.com/office/powerpoint/2010/main" xmlns="" val="3535980941"/>
              </p:ext>
            </p:extLst>
          </p:nvPr>
        </p:nvGraphicFramePr>
        <p:xfrm>
          <a:off x="1848678" y="1152103"/>
          <a:ext cx="9198735" cy="5787030"/>
        </p:xfrm>
        <a:graphic>
          <a:graphicData uri="http://schemas.openxmlformats.org/drawingml/2006/table">
            <a:tbl>
              <a:tblPr firstRow="1" bandRow="1">
                <a:tableStyleId>{5C22544A-7EE6-4342-B048-85BDC9FD1C3A}</a:tableStyleId>
              </a:tblPr>
              <a:tblGrid>
                <a:gridCol w="3066245">
                  <a:extLst>
                    <a:ext uri="{9D8B030D-6E8A-4147-A177-3AD203B41FA5}">
                      <a16:colId xmlns:a16="http://schemas.microsoft.com/office/drawing/2014/main" xmlns="" val="4179995375"/>
                    </a:ext>
                  </a:extLst>
                </a:gridCol>
                <a:gridCol w="3066245">
                  <a:extLst>
                    <a:ext uri="{9D8B030D-6E8A-4147-A177-3AD203B41FA5}">
                      <a16:colId xmlns:a16="http://schemas.microsoft.com/office/drawing/2014/main" xmlns="" val="804436479"/>
                    </a:ext>
                  </a:extLst>
                </a:gridCol>
                <a:gridCol w="3066245">
                  <a:extLst>
                    <a:ext uri="{9D8B030D-6E8A-4147-A177-3AD203B41FA5}">
                      <a16:colId xmlns:a16="http://schemas.microsoft.com/office/drawing/2014/main" xmlns="" val="2933881820"/>
                    </a:ext>
                  </a:extLst>
                </a:gridCol>
              </a:tblGrid>
              <a:tr h="629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Hierarchie </a:t>
                      </a:r>
                    </a:p>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Kommunikation </a:t>
                      </a:r>
                    </a:p>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Machtdistanz</a:t>
                      </a:r>
                    </a:p>
                    <a:p>
                      <a:endParaRPr lang="de-DE" dirty="0"/>
                    </a:p>
                  </a:txBody>
                  <a:tcPr/>
                </a:tc>
                <a:extLst>
                  <a:ext uri="{0D108BD9-81ED-4DB2-BD59-A6C34878D82A}">
                    <a16:rowId xmlns:a16="http://schemas.microsoft.com/office/drawing/2014/main" xmlns="" val="2096564994"/>
                  </a:ext>
                </a:extLst>
              </a:tr>
              <a:tr h="1169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König Jesus Off. 19:13-16</a:t>
                      </a:r>
                    </a:p>
                    <a:p>
                      <a:pPr marL="0" marR="0" lvl="0" indent="0" algn="l" defTabSz="457200" rtl="0" eaLnBrk="1" fontAlgn="auto" latinLnBrk="0" hangingPunct="1">
                        <a:lnSpc>
                          <a:spcPct val="100000"/>
                        </a:lnSpc>
                        <a:spcBef>
                          <a:spcPts val="0"/>
                        </a:spcBef>
                        <a:spcAft>
                          <a:spcPts val="0"/>
                        </a:spcAft>
                        <a:buClrTx/>
                        <a:buSzTx/>
                        <a:buFontTx/>
                        <a:buNone/>
                        <a:tabLst/>
                        <a:defRPr/>
                      </a:pPr>
                      <a:r>
                        <a:rPr lang="de-AT" sz="1800" b="0" i="0" u="none" strike="noStrike" kern="1200" dirty="0">
                          <a:solidFill>
                            <a:schemeClr val="dk1"/>
                          </a:solidFill>
                          <a:effectLst/>
                          <a:latin typeface="+mn-lt"/>
                          <a:ea typeface="+mn-ea"/>
                          <a:cs typeface="+mn-cs"/>
                        </a:rPr>
                        <a:t>Das Wort Gottes – </a:t>
                      </a:r>
                    </a:p>
                    <a:p>
                      <a:pPr marL="0" marR="0" lvl="0" indent="0" algn="l" defTabSz="457200" rtl="0" eaLnBrk="1" fontAlgn="auto" latinLnBrk="0" hangingPunct="1">
                        <a:lnSpc>
                          <a:spcPct val="100000"/>
                        </a:lnSpc>
                        <a:spcBef>
                          <a:spcPts val="0"/>
                        </a:spcBef>
                        <a:spcAft>
                          <a:spcPts val="0"/>
                        </a:spcAft>
                        <a:buClrTx/>
                        <a:buSzTx/>
                        <a:buFontTx/>
                        <a:buNone/>
                        <a:tabLst/>
                        <a:defRPr/>
                      </a:pPr>
                      <a:r>
                        <a:rPr lang="de-AT" sz="1800" b="0" i="0" u="none" strike="noStrike" kern="1200" dirty="0">
                          <a:solidFill>
                            <a:schemeClr val="dk1"/>
                          </a:solidFill>
                          <a:effectLst/>
                          <a:latin typeface="+mn-lt"/>
                          <a:ea typeface="+mn-ea"/>
                          <a:cs typeface="+mn-cs"/>
                        </a:rPr>
                        <a:t>König aller Könige</a:t>
                      </a:r>
                      <a:endParaRPr lang="de-DE" b="1" dirty="0"/>
                    </a:p>
                  </a:txBody>
                  <a:tcPr/>
                </a:tc>
                <a:tc>
                  <a:txBody>
                    <a:bodyPr/>
                    <a:lstStyle/>
                    <a:p>
                      <a:r>
                        <a:rPr lang="de-DE" b="1" dirty="0"/>
                        <a:t>Anbetung Off. 7,10</a:t>
                      </a:r>
                    </a:p>
                    <a:p>
                      <a:r>
                        <a:rPr lang="de-AT" sz="1800" b="0" i="0" u="none" strike="noStrike" kern="1200" dirty="0">
                          <a:solidFill>
                            <a:schemeClr val="dk1"/>
                          </a:solidFill>
                          <a:effectLst/>
                          <a:latin typeface="+mn-lt"/>
                          <a:ea typeface="+mn-ea"/>
                          <a:cs typeface="+mn-cs"/>
                        </a:rPr>
                        <a:t>Das Heil ist bei unserm Gott, und bei dem Lamm – beteten an</a:t>
                      </a:r>
                      <a:endParaRPr lang="de-DE" b="1" dirty="0"/>
                    </a:p>
                  </a:txBody>
                  <a:tcPr/>
                </a:tc>
                <a:tc>
                  <a:txBody>
                    <a:bodyPr/>
                    <a:lstStyle/>
                    <a:p>
                      <a:r>
                        <a:rPr lang="de-DE" b="1" dirty="0"/>
                        <a:t>Bruderbeziehung möglich </a:t>
                      </a:r>
                      <a:r>
                        <a:rPr lang="de-DE" b="1" dirty="0" err="1"/>
                        <a:t>Joh</a:t>
                      </a:r>
                      <a:r>
                        <a:rPr lang="de-DE" b="1" dirty="0"/>
                        <a:t> 15,15: </a:t>
                      </a:r>
                    </a:p>
                    <a:p>
                      <a:r>
                        <a:rPr lang="de-AT" sz="1800" b="0" i="0" u="none" strike="noStrike" kern="1200" dirty="0">
                          <a:solidFill>
                            <a:schemeClr val="dk1"/>
                          </a:solidFill>
                          <a:effectLst/>
                          <a:latin typeface="+mn-lt"/>
                          <a:ea typeface="+mn-ea"/>
                          <a:cs typeface="+mn-cs"/>
                        </a:rPr>
                        <a:t>Euch aber habe ich Freunde genannt</a:t>
                      </a:r>
                      <a:endParaRPr lang="de-DE" b="1" dirty="0"/>
                    </a:p>
                  </a:txBody>
                  <a:tcPr/>
                </a:tc>
                <a:extLst>
                  <a:ext uri="{0D108BD9-81ED-4DB2-BD59-A6C34878D82A}">
                    <a16:rowId xmlns:a16="http://schemas.microsoft.com/office/drawing/2014/main" xmlns="" val="3800400195"/>
                  </a:ext>
                </a:extLst>
              </a:tr>
              <a:tr h="170933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Alles Geschwister (Gottes Kinder) gleich Gal 3,28</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sz="1800" b="0" i="0" u="none" strike="noStrike" kern="1200" dirty="0">
                          <a:solidFill>
                            <a:schemeClr val="dk1"/>
                          </a:solidFill>
                          <a:effectLst/>
                          <a:latin typeface="+mn-lt"/>
                          <a:ea typeface="+mn-ea"/>
                          <a:cs typeface="+mn-cs"/>
                        </a:rPr>
                        <a:t>Hier ist nicht Jude noch Grieche, nicht Sklave noch Freier, nicht Mann noch Frau</a:t>
                      </a:r>
                      <a:endParaRPr lang="de-DE" b="1" dirty="0"/>
                    </a:p>
                  </a:txBody>
                  <a:tcPr/>
                </a:tc>
                <a:tc>
                  <a:txBody>
                    <a:bodyPr/>
                    <a:lstStyle/>
                    <a:p>
                      <a:r>
                        <a:rPr lang="de-DE" b="1" dirty="0"/>
                        <a:t>Respekt Röm. 12,9</a:t>
                      </a:r>
                    </a:p>
                    <a:p>
                      <a:pPr marL="0" marR="0" lvl="0" indent="0" algn="l" defTabSz="457200" rtl="0" eaLnBrk="1" fontAlgn="auto" latinLnBrk="0" hangingPunct="1">
                        <a:lnSpc>
                          <a:spcPct val="100000"/>
                        </a:lnSpc>
                        <a:spcBef>
                          <a:spcPts val="0"/>
                        </a:spcBef>
                        <a:spcAft>
                          <a:spcPts val="0"/>
                        </a:spcAft>
                        <a:buClrTx/>
                        <a:buSzTx/>
                        <a:buFontTx/>
                        <a:buNone/>
                        <a:tabLst/>
                        <a:defRPr/>
                      </a:pPr>
                      <a:r>
                        <a:rPr lang="de-AT" sz="1800" b="0" i="0" u="none" strike="noStrike" kern="1200" dirty="0">
                          <a:solidFill>
                            <a:schemeClr val="dk1"/>
                          </a:solidFill>
                          <a:effectLst/>
                          <a:latin typeface="+mn-lt"/>
                          <a:ea typeface="+mn-ea"/>
                          <a:cs typeface="+mn-cs"/>
                        </a:rPr>
                        <a:t>Einer komme dem andern mit Ehrerbietung zuvor</a:t>
                      </a:r>
                      <a:endParaRPr lang="de-DE" b="1" dirty="0"/>
                    </a:p>
                    <a:p>
                      <a:endParaRPr lang="de-DE" b="1" dirty="0"/>
                    </a:p>
                    <a:p>
                      <a:endParaRPr lang="de-DE" b="1" dirty="0"/>
                    </a:p>
                  </a:txBody>
                  <a:tcPr/>
                </a:tc>
                <a:tc>
                  <a:txBody>
                    <a:bodyPr/>
                    <a:lstStyle/>
                    <a:p>
                      <a:r>
                        <a:rPr lang="de-DE" b="1" dirty="0"/>
                        <a:t>Verschiedene Dienste </a:t>
                      </a:r>
                    </a:p>
                    <a:p>
                      <a:r>
                        <a:rPr lang="de-DE" b="1" dirty="0"/>
                        <a:t>1. Kor 12. 25</a:t>
                      </a:r>
                    </a:p>
                    <a:p>
                      <a:r>
                        <a:rPr lang="de-DE" b="0" dirty="0"/>
                        <a:t>… sondern die Glieder in gleicher Weise füreinander sorgen</a:t>
                      </a:r>
                    </a:p>
                  </a:txBody>
                  <a:tcPr/>
                </a:tc>
                <a:extLst>
                  <a:ext uri="{0D108BD9-81ED-4DB2-BD59-A6C34878D82A}">
                    <a16:rowId xmlns:a16="http://schemas.microsoft.com/office/drawing/2014/main" xmlns="" val="3193632589"/>
                  </a:ext>
                </a:extLst>
              </a:tr>
              <a:tr h="1439438">
                <a:tc>
                  <a:txBody>
                    <a:bodyPr/>
                    <a:lstStyle/>
                    <a:p>
                      <a:pPr marL="0" indent="0">
                        <a:buFontTx/>
                        <a:buNone/>
                      </a:pPr>
                      <a:r>
                        <a:rPr lang="de-DE" b="1" dirty="0"/>
                        <a:t>Feindliche König ist die Finsternis </a:t>
                      </a:r>
                    </a:p>
                    <a:p>
                      <a:pPr marL="0" indent="0">
                        <a:buFontTx/>
                        <a:buNone/>
                      </a:pPr>
                      <a:r>
                        <a:rPr lang="de-DE" b="0" dirty="0"/>
                        <a:t>Eph. 6,12: Mächte und Gewalten der Finsternis</a:t>
                      </a:r>
                    </a:p>
                  </a:txBody>
                  <a:tcPr/>
                </a:tc>
                <a:tc>
                  <a:txBody>
                    <a:bodyPr/>
                    <a:lstStyle/>
                    <a:p>
                      <a:r>
                        <a:rPr lang="de-DE" b="1" dirty="0"/>
                        <a:t>Bruderhass 1. Joh. 2,9</a:t>
                      </a:r>
                    </a:p>
                    <a:p>
                      <a:pPr marL="0" marR="0" lvl="0" indent="0" algn="l" defTabSz="457200" rtl="0" eaLnBrk="1" fontAlgn="auto" latinLnBrk="0" hangingPunct="1">
                        <a:lnSpc>
                          <a:spcPct val="100000"/>
                        </a:lnSpc>
                        <a:spcBef>
                          <a:spcPts val="0"/>
                        </a:spcBef>
                        <a:spcAft>
                          <a:spcPts val="0"/>
                        </a:spcAft>
                        <a:buClrTx/>
                        <a:buSzTx/>
                        <a:buFontTx/>
                        <a:buNone/>
                        <a:tabLst/>
                        <a:defRPr/>
                      </a:pPr>
                      <a:r>
                        <a:rPr lang="de-AT" sz="1800" b="0" i="0" u="none" strike="noStrike" kern="1200" dirty="0">
                          <a:solidFill>
                            <a:schemeClr val="dk1"/>
                          </a:solidFill>
                          <a:effectLst/>
                          <a:latin typeface="+mn-lt"/>
                          <a:ea typeface="+mn-ea"/>
                          <a:cs typeface="+mn-cs"/>
                        </a:rPr>
                        <a:t>Wer seinen Bruder hasst, der ist noch in der Finsternis</a:t>
                      </a:r>
                      <a:endParaRPr lang="de-DE"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Distanz zu Finsternis: </a:t>
                      </a:r>
                    </a:p>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err="1"/>
                        <a:t>Eph</a:t>
                      </a:r>
                      <a:r>
                        <a:rPr lang="de-DE" b="1" dirty="0"/>
                        <a:t> 5,11</a:t>
                      </a:r>
                      <a:endParaRPr lang="de-DE" sz="1800" b="1" i="0" u="none" strike="noStrike"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AT" sz="1800" b="0" i="0" u="none" strike="noStrike" kern="1200" dirty="0">
                          <a:solidFill>
                            <a:schemeClr val="dk1"/>
                          </a:solidFill>
                          <a:effectLst/>
                          <a:latin typeface="+mn-lt"/>
                          <a:ea typeface="+mn-ea"/>
                          <a:cs typeface="+mn-cs"/>
                        </a:rPr>
                        <a:t>habt nicht Gemeinschaft mit den … Werken der Finsternis</a:t>
                      </a:r>
                      <a:endParaRPr lang="de-DE" b="1" dirty="0"/>
                    </a:p>
                  </a:txBody>
                  <a:tcPr/>
                </a:tc>
                <a:extLst>
                  <a:ext uri="{0D108BD9-81ED-4DB2-BD59-A6C34878D82A}">
                    <a16:rowId xmlns:a16="http://schemas.microsoft.com/office/drawing/2014/main" xmlns="" val="1726425351"/>
                  </a:ext>
                </a:extLst>
              </a:tr>
              <a:tr h="757830">
                <a:tc gridSpan="3">
                  <a:txBody>
                    <a:bodyPr/>
                    <a:lstStyle/>
                    <a:p>
                      <a:pPr marL="0" indent="0" algn="ctr">
                        <a:buFont typeface="Arial" panose="020B0604020202020204" pitchFamily="34" charset="0"/>
                        <a:buNone/>
                      </a:pPr>
                      <a:endParaRPr lang="de-DE" b="1" dirty="0"/>
                    </a:p>
                    <a:p>
                      <a:pPr marL="0" indent="0" algn="ctr">
                        <a:buFont typeface="Arial" panose="020B0604020202020204" pitchFamily="34" charset="0"/>
                        <a:buNone/>
                      </a:pPr>
                      <a:r>
                        <a:rPr lang="de-DE" b="1" dirty="0"/>
                        <a:t>Mensch ärgere den König JESUS nicht </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b="1" dirty="0"/>
                    </a:p>
                  </a:txBody>
                  <a:tcPr/>
                </a:tc>
                <a:tc hMerge="1">
                  <a:txBody>
                    <a:bodyPr/>
                    <a:lstStyle/>
                    <a:p>
                      <a:endParaRPr lang="de-DE" b="1" dirty="0"/>
                    </a:p>
                  </a:txBody>
                  <a:tcPr/>
                </a:tc>
                <a:extLst>
                  <a:ext uri="{0D108BD9-81ED-4DB2-BD59-A6C34878D82A}">
                    <a16:rowId xmlns:a16="http://schemas.microsoft.com/office/drawing/2014/main" xmlns="" val="277418498"/>
                  </a:ext>
                </a:extLst>
              </a:tr>
            </a:tbl>
          </a:graphicData>
        </a:graphic>
      </p:graphicFrame>
      <p:pic>
        <p:nvPicPr>
          <p:cNvPr id="6" name="Grafik 5" descr="Ein Bild, das drinnen, sitzend, klein, Spielzeug enthält.&#10;&#10;Automatisch generierte Beschreibung">
            <a:extLst>
              <a:ext uri="{FF2B5EF4-FFF2-40B4-BE49-F238E27FC236}">
                <a16:creationId xmlns:a16="http://schemas.microsoft.com/office/drawing/2014/main" xmlns="" id="{C103D4CE-D655-1846-94C0-4060784047BB}"/>
              </a:ext>
            </a:extLst>
          </p:cNvPr>
          <p:cNvPicPr>
            <a:picLocks noChangeAspect="1"/>
          </p:cNvPicPr>
          <p:nvPr/>
        </p:nvPicPr>
        <p:blipFill>
          <a:blip r:embed="rId3"/>
          <a:stretch>
            <a:fillRect/>
          </a:stretch>
        </p:blipFill>
        <p:spPr>
          <a:xfrm>
            <a:off x="3359428" y="1701645"/>
            <a:ext cx="6554924" cy="4916194"/>
          </a:xfrm>
          <a:prstGeom prst="rect">
            <a:avLst/>
          </a:prstGeom>
        </p:spPr>
      </p:pic>
    </p:spTree>
    <p:extLst>
      <p:ext uri="{BB962C8B-B14F-4D97-AF65-F5344CB8AC3E}">
        <p14:creationId xmlns:p14="http://schemas.microsoft.com/office/powerpoint/2010/main" xmlns="" val="20331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9C7FA8-401B-BB44-BD32-FA94382C2225}"/>
              </a:ext>
            </a:extLst>
          </p:cNvPr>
          <p:cNvSpPr>
            <a:spLocks noGrp="1"/>
          </p:cNvSpPr>
          <p:nvPr>
            <p:ph type="title"/>
          </p:nvPr>
        </p:nvSpPr>
        <p:spPr>
          <a:xfrm>
            <a:off x="1141413" y="370288"/>
            <a:ext cx="9905998" cy="1001312"/>
          </a:xfrm>
        </p:spPr>
        <p:txBody>
          <a:bodyPr>
            <a:normAutofit fontScale="90000"/>
          </a:bodyPr>
          <a:lstStyle/>
          <a:p>
            <a:pPr algn="ctr"/>
            <a:r>
              <a:rPr lang="de-DE" b="1" dirty="0"/>
              <a:t>Unterschiedliche Führungskulturen als “konfliktpotential“</a:t>
            </a:r>
          </a:p>
        </p:txBody>
      </p:sp>
      <p:graphicFrame>
        <p:nvGraphicFramePr>
          <p:cNvPr id="4" name="Inhaltsplatzhalter 3">
            <a:extLst>
              <a:ext uri="{FF2B5EF4-FFF2-40B4-BE49-F238E27FC236}">
                <a16:creationId xmlns:a16="http://schemas.microsoft.com/office/drawing/2014/main" xmlns="" id="{711A881D-FEA5-4643-B67B-9DB9491FB216}"/>
              </a:ext>
            </a:extLst>
          </p:cNvPr>
          <p:cNvGraphicFramePr>
            <a:graphicFrameLocks noGrp="1"/>
          </p:cNvGraphicFramePr>
          <p:nvPr>
            <p:ph idx="1"/>
            <p:extLst>
              <p:ext uri="{D42A27DB-BD31-4B8C-83A1-F6EECF244321}">
                <p14:modId xmlns:p14="http://schemas.microsoft.com/office/powerpoint/2010/main" xmlns="" val="1521684047"/>
              </p:ext>
            </p:extLst>
          </p:nvPr>
        </p:nvGraphicFramePr>
        <p:xfrm>
          <a:off x="1141411" y="1619968"/>
          <a:ext cx="9906000" cy="4798722"/>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xmlns="" val="4179995375"/>
                    </a:ext>
                  </a:extLst>
                </a:gridCol>
                <a:gridCol w="3302000">
                  <a:extLst>
                    <a:ext uri="{9D8B030D-6E8A-4147-A177-3AD203B41FA5}">
                      <a16:colId xmlns:a16="http://schemas.microsoft.com/office/drawing/2014/main" xmlns="" val="804436479"/>
                    </a:ext>
                  </a:extLst>
                </a:gridCol>
                <a:gridCol w="3302000">
                  <a:extLst>
                    <a:ext uri="{9D8B030D-6E8A-4147-A177-3AD203B41FA5}">
                      <a16:colId xmlns:a16="http://schemas.microsoft.com/office/drawing/2014/main" xmlns="" val="2933881820"/>
                    </a:ext>
                  </a:extLst>
                </a:gridCol>
              </a:tblGrid>
              <a:tr h="1806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Westliche Führungskultur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Orientalische Führungskultur</a:t>
                      </a:r>
                    </a:p>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Christliche Täufer-Führungskultur</a:t>
                      </a:r>
                    </a:p>
                    <a:p>
                      <a:endParaRPr lang="de-DE" dirty="0"/>
                    </a:p>
                  </a:txBody>
                  <a:tcPr/>
                </a:tc>
                <a:extLst>
                  <a:ext uri="{0D108BD9-81ED-4DB2-BD59-A6C34878D82A}">
                    <a16:rowId xmlns:a16="http://schemas.microsoft.com/office/drawing/2014/main" xmlns="" val="2096564994"/>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Egalitär Demokratisch</a:t>
                      </a:r>
                    </a:p>
                  </a:txBody>
                  <a:tcPr/>
                </a:tc>
                <a:tc>
                  <a:txBody>
                    <a:bodyPr/>
                    <a:lstStyle/>
                    <a:p>
                      <a:r>
                        <a:rPr lang="de-DE" b="1" dirty="0"/>
                        <a:t>Hierarchisch </a:t>
                      </a:r>
                    </a:p>
                    <a:p>
                      <a:endParaRPr lang="de-DE" b="1" dirty="0"/>
                    </a:p>
                  </a:txBody>
                  <a:tcPr/>
                </a:tc>
                <a:tc>
                  <a:txBody>
                    <a:bodyPr/>
                    <a:lstStyle/>
                    <a:p>
                      <a:r>
                        <a:rPr lang="de-DE" b="1" dirty="0"/>
                        <a:t>Hierarchie zu Gott</a:t>
                      </a:r>
                    </a:p>
                    <a:p>
                      <a:r>
                        <a:rPr lang="de-DE" b="1" dirty="0"/>
                        <a:t>Egalitär Miteinander</a:t>
                      </a:r>
                    </a:p>
                  </a:txBody>
                  <a:tcPr/>
                </a:tc>
                <a:extLst>
                  <a:ext uri="{0D108BD9-81ED-4DB2-BD59-A6C34878D82A}">
                    <a16:rowId xmlns:a16="http://schemas.microsoft.com/office/drawing/2014/main" xmlns="" val="3800400195"/>
                  </a:ext>
                </a:extLst>
              </a:tr>
              <a:tr h="5265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lt1"/>
                          </a:solidFill>
                          <a:latin typeface="+mn-lt"/>
                          <a:ea typeface="+mn-ea"/>
                          <a:cs typeface="+mn-cs"/>
                        </a:rPr>
                        <a:t>Kein König </a:t>
                      </a: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lt1"/>
                          </a:solidFill>
                          <a:latin typeface="+mn-lt"/>
                          <a:ea typeface="+mn-ea"/>
                          <a:cs typeface="+mn-cs"/>
                        </a:rPr>
                        <a:t>Mein König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800" b="1" kern="1200" dirty="0">
                        <a:solidFill>
                          <a:schemeClr val="lt1"/>
                        </a:solidFill>
                        <a:latin typeface="+mn-lt"/>
                        <a:ea typeface="+mn-ea"/>
                        <a:cs typeface="+mn-cs"/>
                      </a:endParaRP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lt1"/>
                          </a:solidFill>
                          <a:latin typeface="+mn-lt"/>
                          <a:ea typeface="+mn-ea"/>
                          <a:cs typeface="+mn-cs"/>
                        </a:rPr>
                        <a:t>Nur ein König: Jesus </a:t>
                      </a:r>
                    </a:p>
                  </a:txBody>
                  <a:tcPr>
                    <a:solidFill>
                      <a:schemeClr val="accent1"/>
                    </a:solidFill>
                  </a:tcPr>
                </a:tc>
                <a:extLst>
                  <a:ext uri="{0D108BD9-81ED-4DB2-BD59-A6C34878D82A}">
                    <a16:rowId xmlns:a16="http://schemas.microsoft.com/office/drawing/2014/main" xmlns="" val="1682365721"/>
                  </a:ext>
                </a:extLst>
              </a:tr>
              <a:tr h="879392">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Jeder für sich </a:t>
                      </a:r>
                    </a:p>
                    <a:p>
                      <a:pPr marL="285750" indent="-285750">
                        <a:buFont typeface="Arial" panose="020B0604020202020204" pitchFamily="34" charset="0"/>
                        <a:buChar char="•"/>
                      </a:pPr>
                      <a:endParaRPr lang="de-DE" b="1" dirty="0"/>
                    </a:p>
                  </a:txBody>
                  <a:tcPr/>
                </a:tc>
                <a:tc>
                  <a:txBody>
                    <a:bodyPr/>
                    <a:lstStyle/>
                    <a:p>
                      <a:r>
                        <a:rPr lang="de-DE" b="1" dirty="0"/>
                        <a:t>Jeder für sein Gruppen- (Familien) </a:t>
                      </a:r>
                      <a:r>
                        <a:rPr lang="de-DE" b="1" dirty="0" err="1"/>
                        <a:t>system</a:t>
                      </a:r>
                      <a:endParaRPr lang="de-DE"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Gemeinsam für das Reich Gottes </a:t>
                      </a:r>
                    </a:p>
                  </a:txBody>
                  <a:tcPr/>
                </a:tc>
                <a:extLst>
                  <a:ext uri="{0D108BD9-81ED-4DB2-BD59-A6C34878D82A}">
                    <a16:rowId xmlns:a16="http://schemas.microsoft.com/office/drawing/2014/main" xmlns="" val="3193632589"/>
                  </a:ext>
                </a:extLst>
              </a:tr>
              <a:tr h="6060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800" b="1" kern="1200" dirty="0">
                        <a:solidFill>
                          <a:schemeClr val="lt1"/>
                        </a:solidFill>
                        <a:latin typeface="+mn-lt"/>
                        <a:ea typeface="+mn-ea"/>
                        <a:cs typeface="+mn-cs"/>
                      </a:endParaRP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800" b="1" kern="1200" dirty="0">
                        <a:solidFill>
                          <a:schemeClr val="lt1"/>
                        </a:solidFill>
                        <a:latin typeface="+mn-lt"/>
                        <a:ea typeface="+mn-ea"/>
                        <a:cs typeface="+mn-cs"/>
                      </a:endParaRPr>
                    </a:p>
                  </a:txBody>
                  <a:tcP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800" b="1" kern="1200" dirty="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xmlns="" val="1726425351"/>
                  </a:ext>
                </a:extLst>
              </a:tr>
              <a:tr h="879392">
                <a:tc>
                  <a:txBody>
                    <a:bodyPr/>
                    <a:lstStyle/>
                    <a:p>
                      <a:pPr marL="0" indent="0">
                        <a:buFont typeface="Arial" panose="020B0604020202020204" pitchFamily="34" charset="0"/>
                        <a:buNone/>
                      </a:pPr>
                      <a:r>
                        <a:rPr lang="de-DE" b="1" dirty="0"/>
                        <a:t>Mensch ärgere dich nicht</a:t>
                      </a:r>
                    </a:p>
                  </a:txBody>
                  <a:tcPr>
                    <a:solidFill>
                      <a:schemeClr val="accent1">
                        <a:lumMod val="40000"/>
                        <a:lumOff val="60000"/>
                      </a:schemeClr>
                    </a:solidFill>
                  </a:tcPr>
                </a:tc>
                <a:tc>
                  <a:txBody>
                    <a:bodyPr/>
                    <a:lstStyle/>
                    <a:p>
                      <a:r>
                        <a:rPr lang="de-DE" b="1" dirty="0"/>
                        <a:t>Schach dem feindlichen König</a:t>
                      </a:r>
                    </a:p>
                  </a:txBody>
                  <a:tcPr>
                    <a:solidFill>
                      <a:schemeClr val="accent1">
                        <a:lumMod val="40000"/>
                        <a:lumOff val="60000"/>
                      </a:schemeClr>
                    </a:solidFill>
                  </a:tcPr>
                </a:tc>
                <a:tc>
                  <a:txBody>
                    <a:bodyPr/>
                    <a:lstStyle/>
                    <a:p>
                      <a:r>
                        <a:rPr lang="de-DE" b="1" dirty="0"/>
                        <a:t>Mensch ärgere den König JESUS nicht</a:t>
                      </a:r>
                    </a:p>
                  </a:txBody>
                  <a:tcPr>
                    <a:solidFill>
                      <a:schemeClr val="accent1">
                        <a:lumMod val="40000"/>
                        <a:lumOff val="60000"/>
                      </a:schemeClr>
                    </a:solidFill>
                  </a:tcPr>
                </a:tc>
                <a:extLst>
                  <a:ext uri="{0D108BD9-81ED-4DB2-BD59-A6C34878D82A}">
                    <a16:rowId xmlns:a16="http://schemas.microsoft.com/office/drawing/2014/main" xmlns="" val="2900543915"/>
                  </a:ext>
                </a:extLst>
              </a:tr>
            </a:tbl>
          </a:graphicData>
        </a:graphic>
      </p:graphicFrame>
      <p:pic>
        <p:nvPicPr>
          <p:cNvPr id="5" name="Grafik 4" descr="Ein Bild, das Objekt, Tisch, drinnen, Schachfigur enthält.&#10;&#10;Automatisch generierte Beschreibung">
            <a:extLst>
              <a:ext uri="{FF2B5EF4-FFF2-40B4-BE49-F238E27FC236}">
                <a16:creationId xmlns:a16="http://schemas.microsoft.com/office/drawing/2014/main" xmlns="" id="{431BDD04-BF94-ED41-B45B-7B8C3FD6A161}"/>
              </a:ext>
            </a:extLst>
          </p:cNvPr>
          <p:cNvPicPr>
            <a:picLocks noChangeAspect="1"/>
          </p:cNvPicPr>
          <p:nvPr/>
        </p:nvPicPr>
        <p:blipFill>
          <a:blip r:embed="rId3"/>
          <a:stretch>
            <a:fillRect/>
          </a:stretch>
        </p:blipFill>
        <p:spPr>
          <a:xfrm>
            <a:off x="4569097" y="2604052"/>
            <a:ext cx="3157136" cy="1967948"/>
          </a:xfrm>
          <a:prstGeom prst="rect">
            <a:avLst/>
          </a:prstGeom>
        </p:spPr>
      </p:pic>
      <p:pic>
        <p:nvPicPr>
          <p:cNvPr id="6" name="Grafik 5">
            <a:extLst>
              <a:ext uri="{FF2B5EF4-FFF2-40B4-BE49-F238E27FC236}">
                <a16:creationId xmlns:a16="http://schemas.microsoft.com/office/drawing/2014/main" xmlns="" id="{1721A296-FF00-2048-B5D2-696FB5B41766}"/>
              </a:ext>
            </a:extLst>
          </p:cNvPr>
          <p:cNvPicPr>
            <a:picLocks noChangeAspect="1"/>
          </p:cNvPicPr>
          <p:nvPr/>
        </p:nvPicPr>
        <p:blipFill>
          <a:blip r:embed="rId4"/>
          <a:stretch>
            <a:fillRect/>
          </a:stretch>
        </p:blipFill>
        <p:spPr>
          <a:xfrm>
            <a:off x="1141410" y="2604052"/>
            <a:ext cx="3265003" cy="1967948"/>
          </a:xfrm>
          <a:prstGeom prst="rect">
            <a:avLst/>
          </a:prstGeom>
        </p:spPr>
      </p:pic>
      <p:pic>
        <p:nvPicPr>
          <p:cNvPr id="7" name="Grafik 6" descr="König Jesus ärgere dich nicht! ">
            <a:extLst>
              <a:ext uri="{FF2B5EF4-FFF2-40B4-BE49-F238E27FC236}">
                <a16:creationId xmlns:a16="http://schemas.microsoft.com/office/drawing/2014/main" xmlns="" id="{98D3EAE9-F4FF-9344-81E3-D35E3320404F}"/>
              </a:ext>
            </a:extLst>
          </p:cNvPr>
          <p:cNvPicPr>
            <a:picLocks noChangeAspect="1"/>
          </p:cNvPicPr>
          <p:nvPr/>
        </p:nvPicPr>
        <p:blipFill>
          <a:blip r:embed="rId5"/>
          <a:stretch>
            <a:fillRect/>
          </a:stretch>
        </p:blipFill>
        <p:spPr>
          <a:xfrm rot="5400000">
            <a:off x="7300130" y="3089510"/>
            <a:ext cx="3883660" cy="2912745"/>
          </a:xfrm>
          <a:prstGeom prst="rect">
            <a:avLst/>
          </a:prstGeom>
        </p:spPr>
      </p:pic>
    </p:spTree>
    <p:extLst>
      <p:ext uri="{BB962C8B-B14F-4D97-AF65-F5344CB8AC3E}">
        <p14:creationId xmlns:p14="http://schemas.microsoft.com/office/powerpoint/2010/main" xmlns="" val="375421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z">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Netz</Template>
  <TotalTime>0</TotalTime>
  <Words>569</Words>
  <Application>Microsoft Office PowerPoint</Application>
  <PresentationFormat>Benutzerdefiniert</PresentationFormat>
  <Paragraphs>137</Paragraphs>
  <Slides>11</Slides>
  <Notes>11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Netz</vt:lpstr>
      <vt:lpstr>Unterschiedliche führungskulturen als spannungsfeld   in der gemeinde von heute</vt:lpstr>
      <vt:lpstr>Einführung kulturelle unterschiede</vt:lpstr>
      <vt:lpstr>Orientalische führungskultur</vt:lpstr>
      <vt:lpstr>Westliche führungskultur</vt:lpstr>
      <vt:lpstr>Unterschiedliche Christliche führungskulturen</vt:lpstr>
      <vt:lpstr>Vergleich gemeinde &amp; orient führungskulturen</vt:lpstr>
      <vt:lpstr>Unterschiedliche Christliche führungskulturen</vt:lpstr>
      <vt:lpstr>Christliche Täufer-führungskultur</vt:lpstr>
      <vt:lpstr>Unterschiedliche Führungskulturen als “konfliktpotential“</vt:lpstr>
      <vt:lpstr>Zukunft eines nachhaltigen gemeindebaus</vt:lpstr>
      <vt:lpstr>Zukunft eines nachhaltigen gemeindebaus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Imperial Translations</dc:creator>
  <cp:lastModifiedBy>HP</cp:lastModifiedBy>
  <cp:revision>56</cp:revision>
  <dcterms:created xsi:type="dcterms:W3CDTF">2019-07-22T09:21:56Z</dcterms:created>
  <dcterms:modified xsi:type="dcterms:W3CDTF">2019-10-06T18:31:13Z</dcterms:modified>
</cp:coreProperties>
</file>