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60" r:id="rId5"/>
    <p:sldId id="259"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80777F-AFC3-479C-D7B0-A4F80EAA1653}" name="Peter Biber" initials="PB" userId="236fbc739522101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p:restoredTop sz="85000"/>
  </p:normalViewPr>
  <p:slideViewPr>
    <p:cSldViewPr snapToGrid="0">
      <p:cViewPr varScale="1">
        <p:scale>
          <a:sx n="88" d="100"/>
          <a:sy n="88" d="100"/>
        </p:scale>
        <p:origin x="20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4DFAA-CA6B-9A45-B02B-A49262857C1A}" type="datetimeFigureOut">
              <a:rPr lang="de-DE" smtClean="0"/>
              <a:t>30.06.23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3EBE5-7368-A647-8915-5838080CB016}" type="slidenum">
              <a:rPr lang="de-DE" smtClean="0"/>
              <a:t>‹Nr.›</a:t>
            </a:fld>
            <a:endParaRPr lang="de-DE"/>
          </a:p>
        </p:txBody>
      </p:sp>
    </p:spTree>
    <p:extLst>
      <p:ext uri="{BB962C8B-B14F-4D97-AF65-F5344CB8AC3E}">
        <p14:creationId xmlns:p14="http://schemas.microsoft.com/office/powerpoint/2010/main" val="145866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server.com/LUT.NG%C3%9C/Philipper3%2C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u="none" strike="noStrike" dirty="0">
                <a:solidFill>
                  <a:srgbClr val="757575"/>
                </a:solidFill>
                <a:effectLst/>
                <a:latin typeface="PT Serif" panose="020A0603040505020204" pitchFamily="18" charset="77"/>
                <a:hlinkClick r:id="rId3"/>
              </a:rPr>
              <a:t>Phil 3,10</a:t>
            </a:r>
            <a:r>
              <a:rPr lang="de-AT" b="0" i="0" u="none" strike="noStrike" dirty="0">
                <a:solidFill>
                  <a:srgbClr val="2B2B2B"/>
                </a:solidFill>
                <a:effectLst/>
                <a:latin typeface="PT Serif" panose="020A0603040505020204" pitchFamily="18" charset="77"/>
              </a:rPr>
              <a:t> </a:t>
            </a:r>
            <a:r>
              <a:rPr lang="de-AT" b="0" i="0" u="none" strike="noStrike" dirty="0">
                <a:solidFill>
                  <a:srgbClr val="FFFFFF"/>
                </a:solidFill>
                <a:effectLst/>
                <a:latin typeface="PT Serif" panose="020A0603040505020204" pitchFamily="18" charset="77"/>
              </a:rPr>
              <a:t>Ja, ich möchte </a:t>
            </a:r>
            <a:r>
              <a:rPr lang="de-AT" b="1" i="0" u="none" strike="noStrike" dirty="0">
                <a:solidFill>
                  <a:srgbClr val="FFFFFF"/>
                </a:solidFill>
                <a:effectLst/>
                <a:latin typeface="PT Serif" panose="020A0603040505020204" pitchFamily="18" charset="77"/>
              </a:rPr>
              <a:t>Christus</a:t>
            </a:r>
            <a:r>
              <a:rPr lang="de-AT" b="0" i="0" u="none" strike="noStrike" dirty="0">
                <a:solidFill>
                  <a:srgbClr val="FFFFFF"/>
                </a:solidFill>
                <a:effectLst/>
                <a:latin typeface="PT Serif" panose="020A0603040505020204" pitchFamily="18" charset="77"/>
              </a:rPr>
              <a:t> immer besser kennen lernen; ich möchte die Kraft, mit der Gott ihn von den Toten auferweckt hat, an mir selbst erfahren und möchte an seinem Leiden teilhaben, sodass ich ihm bis in sein Sterben hinein </a:t>
            </a:r>
            <a:r>
              <a:rPr lang="de-AT" b="1" i="0" u="none" strike="noStrike" dirty="0">
                <a:solidFill>
                  <a:srgbClr val="FFFFFF"/>
                </a:solidFill>
                <a:effectLst/>
                <a:latin typeface="PT Serif" panose="020A0603040505020204" pitchFamily="18" charset="77"/>
              </a:rPr>
              <a:t>ähnlich </a:t>
            </a:r>
            <a:r>
              <a:rPr lang="de-AT" b="0" i="0" u="none" strike="noStrike" dirty="0">
                <a:solidFill>
                  <a:srgbClr val="FFFFFF"/>
                </a:solidFill>
                <a:effectLst/>
                <a:latin typeface="PT Serif" panose="020A0603040505020204" pitchFamily="18" charset="77"/>
              </a:rPr>
              <a:t>werde.</a:t>
            </a:r>
            <a:endParaRPr lang="de-DE" dirty="0"/>
          </a:p>
        </p:txBody>
      </p:sp>
      <p:sp>
        <p:nvSpPr>
          <p:cNvPr id="4" name="Foliennummernplatzhalter 3"/>
          <p:cNvSpPr>
            <a:spLocks noGrp="1"/>
          </p:cNvSpPr>
          <p:nvPr>
            <p:ph type="sldNum" sz="quarter" idx="5"/>
          </p:nvPr>
        </p:nvSpPr>
        <p:spPr/>
        <p:txBody>
          <a:bodyPr/>
          <a:lstStyle/>
          <a:p>
            <a:fld id="{5E83EBE5-7368-A647-8915-5838080CB016}" type="slidenum">
              <a:rPr lang="de-DE" smtClean="0"/>
              <a:t>6</a:t>
            </a:fld>
            <a:endParaRPr lang="de-DE"/>
          </a:p>
        </p:txBody>
      </p:sp>
    </p:spTree>
    <p:extLst>
      <p:ext uri="{BB962C8B-B14F-4D97-AF65-F5344CB8AC3E}">
        <p14:creationId xmlns:p14="http://schemas.microsoft.com/office/powerpoint/2010/main" val="3676921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de-DE"/>
              <a:t>Mastertitelformat bearbeiten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46C117F-5CCF-4837-BE5F-2B92066CAFAF}" type="datetimeFigureOut">
              <a:rPr lang="en-US" dirty="0"/>
              <a:t>6/30/23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4EB90BD-B6CE-46B7-997F-7313B992CCDC}" type="datetimeFigureOut">
              <a:rPr lang="en-US" dirty="0"/>
              <a:t>6/30/23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DB9D11F-B188-461D-B23F-39381795C052}" type="datetimeFigureOut">
              <a:rPr lang="en-US" dirty="0"/>
              <a:t>6/30/23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2E6D8D9-55A2-4063-B0F3-121F44549695}" type="datetimeFigureOut">
              <a:rPr lang="en-US" dirty="0"/>
              <a:t>6/30/23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de-DE"/>
              <a:t>Mastertitelformat bearbeiten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D4B24536-994D-4021-A283-9F449C0DB509}" type="datetimeFigureOut">
              <a:rPr lang="en-US" dirty="0"/>
              <a:t>6/30/23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de-DE"/>
              <a:t>Mastertitelformat bearbeiten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3CBBBB78-C96F-47B7-AB17-D852CA960AC9}" type="datetimeFigureOut">
              <a:rPr lang="en-US" dirty="0"/>
              <a:t>6/30/23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6/30/23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de-DE"/>
              <a:t>Mastertitelformat bearbeiten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0578ACC-22D6-47C1-A373-4FD133E34F3C}" type="datetimeFigureOut">
              <a:rPr lang="en-US" dirty="0"/>
              <a:t>6/30/23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de-DE"/>
              <a:t>Mastertitelformat bearbeiten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0322" y="3030008"/>
            <a:ext cx="4698355" cy="29061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594123" y="3030008"/>
            <a:ext cx="4700059" cy="29061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331444B-B92B-4E27-8C94-BB93EAF5CB18}" type="datetimeFigureOut">
              <a:rPr lang="en-US" dirty="0"/>
              <a:t>6/30/23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de-DE"/>
              <a:t>Mastertitelformat bearbeiten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63EFA5E-FA76-400D-B3DC-F0BA90E6D107}" type="datetimeFigureOut">
              <a:rPr lang="en-US" dirty="0"/>
              <a:t>6/30/23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6/30/23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5" name="Rectangle 24">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8" name="Rectangle 27">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Untertitel 2">
            <a:extLst>
              <a:ext uri="{FF2B5EF4-FFF2-40B4-BE49-F238E27FC236}">
                <a16:creationId xmlns:a16="http://schemas.microsoft.com/office/drawing/2014/main" id="{E37ADA89-FD40-1744-F6DE-1F534BEC1BF7}"/>
              </a:ext>
            </a:extLst>
          </p:cNvPr>
          <p:cNvSpPr>
            <a:spLocks noGrp="1"/>
          </p:cNvSpPr>
          <p:nvPr>
            <p:ph type="subTitle" idx="1"/>
          </p:nvPr>
        </p:nvSpPr>
        <p:spPr>
          <a:xfrm>
            <a:off x="680322" y="5433742"/>
            <a:ext cx="8133478" cy="406566"/>
          </a:xfrm>
        </p:spPr>
        <p:txBody>
          <a:bodyPr>
            <a:normAutofit/>
          </a:bodyPr>
          <a:lstStyle/>
          <a:p>
            <a:r>
              <a:rPr lang="de-DE" sz="1800"/>
              <a:t>Paulus sein Testament and seine Freunde in Philippi</a:t>
            </a:r>
          </a:p>
        </p:txBody>
      </p:sp>
      <p:pic>
        <p:nvPicPr>
          <p:cNvPr id="6" name="Grafik 5">
            <a:extLst>
              <a:ext uri="{FF2B5EF4-FFF2-40B4-BE49-F238E27FC236}">
                <a16:creationId xmlns:a16="http://schemas.microsoft.com/office/drawing/2014/main" id="{A7E18B43-A946-BAC6-E4B9-E966E1DBAD82}"/>
              </a:ext>
            </a:extLst>
          </p:cNvPr>
          <p:cNvPicPr>
            <a:picLocks noChangeAspect="1"/>
          </p:cNvPicPr>
          <p:nvPr/>
        </p:nvPicPr>
        <p:blipFill rotWithShape="1">
          <a:blip r:embed="rId3"/>
          <a:srcRect t="12356" r="-2" b="3263"/>
          <a:stretch/>
        </p:blipFill>
        <p:spPr>
          <a:xfrm>
            <a:off x="-6352" y="-11393"/>
            <a:ext cx="8966180" cy="4198928"/>
          </a:xfrm>
          <a:prstGeom prst="rect">
            <a:avLst/>
          </a:prstGeom>
          <a:ln>
            <a:noFill/>
          </a:ln>
          <a:effectLst>
            <a:outerShdw blurRad="76200" dist="63500" dir="5040000" algn="tl" rotWithShape="0">
              <a:srgbClr val="000000">
                <a:alpha val="41000"/>
              </a:srgbClr>
            </a:outerShdw>
          </a:effectLst>
        </p:spPr>
      </p:pic>
      <p:sp>
        <p:nvSpPr>
          <p:cNvPr id="30" name="Rectangle 29">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42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14567-6704-B5E7-E1BF-8019E83FD808}"/>
              </a:ext>
            </a:extLst>
          </p:cNvPr>
          <p:cNvSpPr>
            <a:spLocks noGrp="1"/>
          </p:cNvSpPr>
          <p:nvPr>
            <p:ph type="title"/>
          </p:nvPr>
        </p:nvSpPr>
        <p:spPr/>
        <p:txBody>
          <a:bodyPr/>
          <a:lstStyle/>
          <a:p>
            <a:r>
              <a:rPr lang="de-DE" dirty="0"/>
              <a:t>Einführung</a:t>
            </a:r>
          </a:p>
        </p:txBody>
      </p:sp>
      <p:sp>
        <p:nvSpPr>
          <p:cNvPr id="3" name="Textplatzhalter 2">
            <a:extLst>
              <a:ext uri="{FF2B5EF4-FFF2-40B4-BE49-F238E27FC236}">
                <a16:creationId xmlns:a16="http://schemas.microsoft.com/office/drawing/2014/main" id="{81BC5D79-39AE-456D-7F2E-6669B9E8ACDB}"/>
              </a:ext>
            </a:extLst>
          </p:cNvPr>
          <p:cNvSpPr>
            <a:spLocks noGrp="1"/>
          </p:cNvSpPr>
          <p:nvPr>
            <p:ph type="body" idx="1"/>
          </p:nvPr>
        </p:nvSpPr>
        <p:spPr/>
        <p:txBody>
          <a:bodyPr/>
          <a:lstStyle/>
          <a:p>
            <a:r>
              <a:rPr lang="de-DE" dirty="0"/>
              <a:t>Apostel Paulus	</a:t>
            </a:r>
          </a:p>
        </p:txBody>
      </p:sp>
      <p:sp>
        <p:nvSpPr>
          <p:cNvPr id="4" name="Textplatzhalter 3">
            <a:extLst>
              <a:ext uri="{FF2B5EF4-FFF2-40B4-BE49-F238E27FC236}">
                <a16:creationId xmlns:a16="http://schemas.microsoft.com/office/drawing/2014/main" id="{00E06048-BE9B-0102-47E3-D8C97D7809EE}"/>
              </a:ext>
            </a:extLst>
          </p:cNvPr>
          <p:cNvSpPr>
            <a:spLocks noGrp="1"/>
          </p:cNvSpPr>
          <p:nvPr>
            <p:ph type="body" sz="half" idx="15"/>
          </p:nvPr>
        </p:nvSpPr>
        <p:spPr/>
        <p:txBody>
          <a:bodyPr/>
          <a:lstStyle/>
          <a:p>
            <a:r>
              <a:rPr lang="de-DE" dirty="0"/>
              <a:t>Paulus ist ein Lehrer</a:t>
            </a:r>
          </a:p>
          <a:p>
            <a:r>
              <a:rPr lang="de-DE" dirty="0"/>
              <a:t>Paulus ist ein Mentor</a:t>
            </a:r>
          </a:p>
          <a:p>
            <a:r>
              <a:rPr lang="de-DE" dirty="0"/>
              <a:t>Paulus vermittelt Weisheit</a:t>
            </a:r>
          </a:p>
          <a:p>
            <a:pPr lvl="1"/>
            <a:r>
              <a:rPr lang="de-DE" dirty="0"/>
              <a:t>Weisheit ist Erkenntnis durch Erfahrung </a:t>
            </a:r>
          </a:p>
        </p:txBody>
      </p:sp>
      <p:sp>
        <p:nvSpPr>
          <p:cNvPr id="5" name="Textplatzhalter 4">
            <a:extLst>
              <a:ext uri="{FF2B5EF4-FFF2-40B4-BE49-F238E27FC236}">
                <a16:creationId xmlns:a16="http://schemas.microsoft.com/office/drawing/2014/main" id="{D2DF0CAF-235F-B235-52A4-066588D8EDC3}"/>
              </a:ext>
            </a:extLst>
          </p:cNvPr>
          <p:cNvSpPr>
            <a:spLocks noGrp="1"/>
          </p:cNvSpPr>
          <p:nvPr>
            <p:ph type="body" sz="quarter" idx="3"/>
          </p:nvPr>
        </p:nvSpPr>
        <p:spPr/>
        <p:txBody>
          <a:bodyPr/>
          <a:lstStyle/>
          <a:p>
            <a:r>
              <a:rPr lang="de-DE" dirty="0"/>
              <a:t>Hintergrund</a:t>
            </a:r>
          </a:p>
        </p:txBody>
      </p:sp>
      <p:sp>
        <p:nvSpPr>
          <p:cNvPr id="6" name="Textplatzhalter 5">
            <a:extLst>
              <a:ext uri="{FF2B5EF4-FFF2-40B4-BE49-F238E27FC236}">
                <a16:creationId xmlns:a16="http://schemas.microsoft.com/office/drawing/2014/main" id="{FD9DA2B4-7B44-1852-1B84-2785F991A025}"/>
              </a:ext>
            </a:extLst>
          </p:cNvPr>
          <p:cNvSpPr>
            <a:spLocks noGrp="1"/>
          </p:cNvSpPr>
          <p:nvPr>
            <p:ph type="body" sz="half" idx="16"/>
          </p:nvPr>
        </p:nvSpPr>
        <p:spPr/>
        <p:txBody>
          <a:bodyPr/>
          <a:lstStyle/>
          <a:p>
            <a:r>
              <a:rPr lang="de-DE" dirty="0"/>
              <a:t>Gemeinde Philippi </a:t>
            </a:r>
          </a:p>
          <a:p>
            <a:pPr lvl="1"/>
            <a:r>
              <a:rPr lang="de-DE" dirty="0"/>
              <a:t>Erste Gemeinde in Europa</a:t>
            </a:r>
          </a:p>
          <a:p>
            <a:pPr lvl="1"/>
            <a:r>
              <a:rPr lang="de-DE" dirty="0"/>
              <a:t>Lydia war die erste Getaufte</a:t>
            </a:r>
          </a:p>
          <a:p>
            <a:r>
              <a:rPr lang="de-DE" dirty="0"/>
              <a:t>Abgefasst in den späten Jahren</a:t>
            </a:r>
          </a:p>
          <a:p>
            <a:r>
              <a:rPr lang="de-DE" dirty="0"/>
              <a:t>Vermutlich im Gefängnis in Rom </a:t>
            </a:r>
          </a:p>
          <a:p>
            <a:pPr lvl="1"/>
            <a:r>
              <a:rPr lang="de-DE" dirty="0"/>
              <a:t>Kurz vor seiner Hinrichtung</a:t>
            </a:r>
          </a:p>
          <a:p>
            <a:pPr lvl="1"/>
            <a:endParaRPr lang="de-DE" dirty="0"/>
          </a:p>
        </p:txBody>
      </p:sp>
      <p:sp>
        <p:nvSpPr>
          <p:cNvPr id="7" name="Textplatzhalter 6">
            <a:extLst>
              <a:ext uri="{FF2B5EF4-FFF2-40B4-BE49-F238E27FC236}">
                <a16:creationId xmlns:a16="http://schemas.microsoft.com/office/drawing/2014/main" id="{277ED0E5-43CE-A418-8426-4D10C84CDA8A}"/>
              </a:ext>
            </a:extLst>
          </p:cNvPr>
          <p:cNvSpPr>
            <a:spLocks noGrp="1"/>
          </p:cNvSpPr>
          <p:nvPr>
            <p:ph type="body" sz="quarter" idx="13"/>
          </p:nvPr>
        </p:nvSpPr>
        <p:spPr/>
        <p:txBody>
          <a:bodyPr/>
          <a:lstStyle/>
          <a:p>
            <a:r>
              <a:rPr lang="de-DE" dirty="0"/>
              <a:t>Sein letzter Wille</a:t>
            </a:r>
          </a:p>
        </p:txBody>
      </p:sp>
      <p:sp>
        <p:nvSpPr>
          <p:cNvPr id="8" name="Textplatzhalter 7">
            <a:extLst>
              <a:ext uri="{FF2B5EF4-FFF2-40B4-BE49-F238E27FC236}">
                <a16:creationId xmlns:a16="http://schemas.microsoft.com/office/drawing/2014/main" id="{17F93A13-4884-E910-D0EE-215697DF6E6F}"/>
              </a:ext>
            </a:extLst>
          </p:cNvPr>
          <p:cNvSpPr>
            <a:spLocks noGrp="1"/>
          </p:cNvSpPr>
          <p:nvPr>
            <p:ph type="body" sz="half" idx="17"/>
          </p:nvPr>
        </p:nvSpPr>
        <p:spPr/>
        <p:txBody>
          <a:bodyPr/>
          <a:lstStyle/>
          <a:p>
            <a:r>
              <a:rPr lang="de-DE" dirty="0"/>
              <a:t>Ein Brief an Freunde vor seinem Tod</a:t>
            </a:r>
          </a:p>
          <a:p>
            <a:pPr lvl="1"/>
            <a:r>
              <a:rPr lang="de-DE" dirty="0"/>
              <a:t>Sein letzter Wille</a:t>
            </a:r>
          </a:p>
          <a:p>
            <a:pPr lvl="1"/>
            <a:r>
              <a:rPr lang="de-DE" dirty="0"/>
              <a:t>Wichtiger Brief</a:t>
            </a:r>
          </a:p>
          <a:p>
            <a:pPr lvl="1"/>
            <a:r>
              <a:rPr lang="de-DE" dirty="0"/>
              <a:t>Wichtige Botschaft</a:t>
            </a:r>
          </a:p>
          <a:p>
            <a:r>
              <a:rPr lang="de-DE" dirty="0"/>
              <a:t>Paulus will sicher gehen, dass seine Freunde weise Jünger sind, bevor er diese Erde verlässt. </a:t>
            </a:r>
          </a:p>
          <a:p>
            <a:pPr lvl="1"/>
            <a:endParaRPr lang="de-DE" dirty="0"/>
          </a:p>
          <a:p>
            <a:endParaRPr lang="de-DE" dirty="0"/>
          </a:p>
        </p:txBody>
      </p:sp>
    </p:spTree>
    <p:extLst>
      <p:ext uri="{BB962C8B-B14F-4D97-AF65-F5344CB8AC3E}">
        <p14:creationId xmlns:p14="http://schemas.microsoft.com/office/powerpoint/2010/main" val="994698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strips(downLeft)">
                                      <p:cBhvr>
                                        <p:cTn id="10" dur="500"/>
                                        <p:tgtEl>
                                          <p:spTgt spid="6">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strips(downLeft)">
                                      <p:cBhvr>
                                        <p:cTn id="13" dur="500"/>
                                        <p:tgtEl>
                                          <p:spTgt spid="6">
                                            <p:txEl>
                                              <p:pRg st="1" end="1"/>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strips(downLeft)">
                                      <p:cBhvr>
                                        <p:cTn id="16" dur="500"/>
                                        <p:tgtEl>
                                          <p:spTgt spid="6">
                                            <p:txEl>
                                              <p:pRg st="2" end="2"/>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strips(downLeft)">
                                      <p:cBhvr>
                                        <p:cTn id="19" dur="500"/>
                                        <p:tgtEl>
                                          <p:spTgt spid="6">
                                            <p:txEl>
                                              <p:pRg st="3" end="3"/>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Left)">
                                      <p:cBhvr>
                                        <p:cTn id="22" dur="500"/>
                                        <p:tgtEl>
                                          <p:spTgt spid="6">
                                            <p:txEl>
                                              <p:pRg st="4" end="4"/>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strips(downLeft)">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strips(downLeft)">
                                      <p:cBhvr>
                                        <p:cTn id="30" dur="500"/>
                                        <p:tgtEl>
                                          <p:spTgt spid="7">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strips(downLeft)">
                                      <p:cBhvr>
                                        <p:cTn id="33" dur="500"/>
                                        <p:tgtEl>
                                          <p:spTgt spid="8">
                                            <p:txEl>
                                              <p:pRg st="0" end="0"/>
                                            </p:txEl>
                                          </p:spTgt>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strips(downLeft)">
                                      <p:cBhvr>
                                        <p:cTn id="36" dur="500"/>
                                        <p:tgtEl>
                                          <p:spTgt spid="8">
                                            <p:txEl>
                                              <p:pRg st="1" end="1"/>
                                            </p:txEl>
                                          </p:spTgt>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strips(downLeft)">
                                      <p:cBhvr>
                                        <p:cTn id="39" dur="500"/>
                                        <p:tgtEl>
                                          <p:spTgt spid="8">
                                            <p:txEl>
                                              <p:pRg st="2" end="2"/>
                                            </p:txEl>
                                          </p:spTgt>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strips(downLeft)">
                                      <p:cBhvr>
                                        <p:cTn id="42" dur="500"/>
                                        <p:tgtEl>
                                          <p:spTgt spid="8">
                                            <p:txEl>
                                              <p:pRg st="3" end="3"/>
                                            </p:txEl>
                                          </p:spTgt>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strips(downLeft)">
                                      <p:cBhvr>
                                        <p:cTn id="4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FB7CF-42C1-3DAF-A555-DD0262CF2832}"/>
              </a:ext>
            </a:extLst>
          </p:cNvPr>
          <p:cNvSpPr>
            <a:spLocks noGrp="1"/>
          </p:cNvSpPr>
          <p:nvPr>
            <p:ph type="title"/>
          </p:nvPr>
        </p:nvSpPr>
        <p:spPr/>
        <p:txBody>
          <a:bodyPr/>
          <a:lstStyle/>
          <a:p>
            <a:r>
              <a:rPr lang="de-DE" dirty="0"/>
              <a:t>Drei Schwerpunkte im Philipperbrief</a:t>
            </a:r>
          </a:p>
        </p:txBody>
      </p:sp>
      <p:sp>
        <p:nvSpPr>
          <p:cNvPr id="3" name="Textplatzhalter 2">
            <a:extLst>
              <a:ext uri="{FF2B5EF4-FFF2-40B4-BE49-F238E27FC236}">
                <a16:creationId xmlns:a16="http://schemas.microsoft.com/office/drawing/2014/main" id="{D8EB9951-5102-CA2F-F629-FA711AC3521D}"/>
              </a:ext>
            </a:extLst>
          </p:cNvPr>
          <p:cNvSpPr>
            <a:spLocks noGrp="1"/>
          </p:cNvSpPr>
          <p:nvPr>
            <p:ph type="body" idx="1"/>
          </p:nvPr>
        </p:nvSpPr>
        <p:spPr/>
        <p:txBody>
          <a:bodyPr/>
          <a:lstStyle/>
          <a:p>
            <a:r>
              <a:rPr lang="de-DE" dirty="0"/>
              <a:t>Jesus	</a:t>
            </a:r>
          </a:p>
        </p:txBody>
      </p:sp>
      <p:sp>
        <p:nvSpPr>
          <p:cNvPr id="4" name="Textplatzhalter 3">
            <a:extLst>
              <a:ext uri="{FF2B5EF4-FFF2-40B4-BE49-F238E27FC236}">
                <a16:creationId xmlns:a16="http://schemas.microsoft.com/office/drawing/2014/main" id="{5A6AB8CF-156D-4340-D806-107566492A6D}"/>
              </a:ext>
            </a:extLst>
          </p:cNvPr>
          <p:cNvSpPr>
            <a:spLocks noGrp="1"/>
          </p:cNvSpPr>
          <p:nvPr>
            <p:ph type="body" sz="half" idx="15"/>
          </p:nvPr>
        </p:nvSpPr>
        <p:spPr/>
        <p:txBody>
          <a:bodyPr>
            <a:normAutofit/>
          </a:bodyPr>
          <a:lstStyle/>
          <a:p>
            <a:r>
              <a:rPr lang="de-DE" sz="1800" dirty="0"/>
              <a:t>und seine Mission</a:t>
            </a:r>
          </a:p>
        </p:txBody>
      </p:sp>
      <p:sp>
        <p:nvSpPr>
          <p:cNvPr id="5" name="Textplatzhalter 4">
            <a:extLst>
              <a:ext uri="{FF2B5EF4-FFF2-40B4-BE49-F238E27FC236}">
                <a16:creationId xmlns:a16="http://schemas.microsoft.com/office/drawing/2014/main" id="{077FF30C-5855-0DA3-1EBA-4F3072A500F0}"/>
              </a:ext>
            </a:extLst>
          </p:cNvPr>
          <p:cNvSpPr>
            <a:spLocks noGrp="1"/>
          </p:cNvSpPr>
          <p:nvPr>
            <p:ph type="body" sz="quarter" idx="3"/>
          </p:nvPr>
        </p:nvSpPr>
        <p:spPr/>
        <p:txBody>
          <a:bodyPr/>
          <a:lstStyle/>
          <a:p>
            <a:r>
              <a:rPr lang="de-DE" dirty="0"/>
              <a:t>Paulus </a:t>
            </a:r>
          </a:p>
        </p:txBody>
      </p:sp>
      <p:sp>
        <p:nvSpPr>
          <p:cNvPr id="6" name="Textplatzhalter 5">
            <a:extLst>
              <a:ext uri="{FF2B5EF4-FFF2-40B4-BE49-F238E27FC236}">
                <a16:creationId xmlns:a16="http://schemas.microsoft.com/office/drawing/2014/main" id="{255E52B1-0EC8-A380-93EA-985A5E9CCD55}"/>
              </a:ext>
            </a:extLst>
          </p:cNvPr>
          <p:cNvSpPr>
            <a:spLocks noGrp="1"/>
          </p:cNvSpPr>
          <p:nvPr>
            <p:ph type="body" sz="half" idx="16"/>
          </p:nvPr>
        </p:nvSpPr>
        <p:spPr/>
        <p:txBody>
          <a:bodyPr>
            <a:normAutofit/>
          </a:bodyPr>
          <a:lstStyle/>
          <a:p>
            <a:r>
              <a:rPr lang="de-DE" sz="1800" dirty="0"/>
              <a:t>und seine Mission</a:t>
            </a:r>
          </a:p>
        </p:txBody>
      </p:sp>
      <p:sp>
        <p:nvSpPr>
          <p:cNvPr id="7" name="Textplatzhalter 6">
            <a:extLst>
              <a:ext uri="{FF2B5EF4-FFF2-40B4-BE49-F238E27FC236}">
                <a16:creationId xmlns:a16="http://schemas.microsoft.com/office/drawing/2014/main" id="{9D02F2D1-A91F-1E5C-BEBE-5E7244AEDC67}"/>
              </a:ext>
            </a:extLst>
          </p:cNvPr>
          <p:cNvSpPr>
            <a:spLocks noGrp="1"/>
          </p:cNvSpPr>
          <p:nvPr>
            <p:ph type="body" sz="quarter" idx="13"/>
          </p:nvPr>
        </p:nvSpPr>
        <p:spPr/>
        <p:txBody>
          <a:bodyPr/>
          <a:lstStyle/>
          <a:p>
            <a:r>
              <a:rPr lang="de-DE" dirty="0"/>
              <a:t>Die Gemeinde</a:t>
            </a:r>
          </a:p>
        </p:txBody>
      </p:sp>
      <p:sp>
        <p:nvSpPr>
          <p:cNvPr id="8" name="Textplatzhalter 7">
            <a:extLst>
              <a:ext uri="{FF2B5EF4-FFF2-40B4-BE49-F238E27FC236}">
                <a16:creationId xmlns:a16="http://schemas.microsoft.com/office/drawing/2014/main" id="{34513669-7EC8-AD6E-C7F2-922005681CB4}"/>
              </a:ext>
            </a:extLst>
          </p:cNvPr>
          <p:cNvSpPr>
            <a:spLocks noGrp="1"/>
          </p:cNvSpPr>
          <p:nvPr>
            <p:ph type="body" sz="half" idx="17"/>
          </p:nvPr>
        </p:nvSpPr>
        <p:spPr/>
        <p:txBody>
          <a:bodyPr>
            <a:normAutofit/>
          </a:bodyPr>
          <a:lstStyle/>
          <a:p>
            <a:r>
              <a:rPr lang="de-DE" sz="1800" dirty="0"/>
              <a:t>und ihre Mission</a:t>
            </a:r>
          </a:p>
        </p:txBody>
      </p:sp>
      <p:pic>
        <p:nvPicPr>
          <p:cNvPr id="10" name="Grafik 9" descr="Ein Bild, das Text enthält.&#10;&#10;Automatisch generierte Beschreibung">
            <a:extLst>
              <a:ext uri="{FF2B5EF4-FFF2-40B4-BE49-F238E27FC236}">
                <a16:creationId xmlns:a16="http://schemas.microsoft.com/office/drawing/2014/main" id="{9151AC63-15DF-C25D-B40B-A5C1AEEB48D0}"/>
              </a:ext>
            </a:extLst>
          </p:cNvPr>
          <p:cNvPicPr>
            <a:picLocks noChangeAspect="1"/>
          </p:cNvPicPr>
          <p:nvPr/>
        </p:nvPicPr>
        <p:blipFill>
          <a:blip r:embed="rId2"/>
          <a:stretch>
            <a:fillRect/>
          </a:stretch>
        </p:blipFill>
        <p:spPr>
          <a:xfrm>
            <a:off x="3730024" y="3531836"/>
            <a:ext cx="2683113" cy="2248524"/>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62E8598A-B3EE-FC3E-1D82-B299E3A43037}"/>
              </a:ext>
            </a:extLst>
          </p:cNvPr>
          <p:cNvPicPr>
            <a:picLocks noChangeAspect="1"/>
          </p:cNvPicPr>
          <p:nvPr/>
        </p:nvPicPr>
        <p:blipFill rotWithShape="1">
          <a:blip r:embed="rId3"/>
          <a:srcRect l="-30528" t="-4103" r="29379" b="4103"/>
          <a:stretch/>
        </p:blipFill>
        <p:spPr>
          <a:xfrm>
            <a:off x="-408933" y="3415842"/>
            <a:ext cx="3384000" cy="2364517"/>
          </a:xfrm>
          <a:prstGeom prst="rect">
            <a:avLst/>
          </a:prstGeom>
        </p:spPr>
      </p:pic>
      <p:pic>
        <p:nvPicPr>
          <p:cNvPr id="16" name="Grafik 15" descr="Ein Bild, das Seil, Grill enthält.&#10;&#10;Automatisch generierte Beschreibung">
            <a:extLst>
              <a:ext uri="{FF2B5EF4-FFF2-40B4-BE49-F238E27FC236}">
                <a16:creationId xmlns:a16="http://schemas.microsoft.com/office/drawing/2014/main" id="{EE6F8FEA-EA0B-7E41-D326-3E502300396B}"/>
              </a:ext>
            </a:extLst>
          </p:cNvPr>
          <p:cNvPicPr>
            <a:picLocks noChangeAspect="1"/>
          </p:cNvPicPr>
          <p:nvPr/>
        </p:nvPicPr>
        <p:blipFill>
          <a:blip r:embed="rId4"/>
          <a:stretch>
            <a:fillRect/>
          </a:stretch>
        </p:blipFill>
        <p:spPr>
          <a:xfrm>
            <a:off x="6838371" y="3531471"/>
            <a:ext cx="3997375" cy="2248524"/>
          </a:xfrm>
          <a:prstGeom prst="rect">
            <a:avLst/>
          </a:prstGeom>
        </p:spPr>
      </p:pic>
    </p:spTree>
    <p:extLst>
      <p:ext uri="{BB962C8B-B14F-4D97-AF65-F5344CB8AC3E}">
        <p14:creationId xmlns:p14="http://schemas.microsoft.com/office/powerpoint/2010/main" val="1510808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5"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B0B36-8F2B-C939-A3A5-1281B8869B3B}"/>
              </a:ext>
            </a:extLst>
          </p:cNvPr>
          <p:cNvSpPr>
            <a:spLocks noGrp="1"/>
          </p:cNvSpPr>
          <p:nvPr>
            <p:ph type="title"/>
          </p:nvPr>
        </p:nvSpPr>
        <p:spPr/>
        <p:txBody>
          <a:bodyPr/>
          <a:lstStyle/>
          <a:p>
            <a:r>
              <a:rPr lang="de-DE" dirty="0"/>
              <a:t>Christushymnus (Jesus und seine Mission) </a:t>
            </a:r>
          </a:p>
        </p:txBody>
      </p:sp>
      <p:sp>
        <p:nvSpPr>
          <p:cNvPr id="5" name="Textfeld 4">
            <a:extLst>
              <a:ext uri="{FF2B5EF4-FFF2-40B4-BE49-F238E27FC236}">
                <a16:creationId xmlns:a16="http://schemas.microsoft.com/office/drawing/2014/main" id="{BED86146-2981-9CAF-CE96-3AEB17A89010}"/>
              </a:ext>
            </a:extLst>
          </p:cNvPr>
          <p:cNvSpPr txBox="1"/>
          <p:nvPr/>
        </p:nvSpPr>
        <p:spPr>
          <a:xfrm>
            <a:off x="680321" y="2375338"/>
            <a:ext cx="9714410" cy="3416320"/>
          </a:xfrm>
          <a:prstGeom prst="rect">
            <a:avLst/>
          </a:prstGeom>
          <a:noFill/>
        </p:spPr>
        <p:txBody>
          <a:bodyPr wrap="square" rtlCol="0">
            <a:spAutoFit/>
          </a:bodyPr>
          <a:lstStyle/>
          <a:p>
            <a:r>
              <a:rPr lang="de-DE" dirty="0"/>
              <a:t> Philipper 2,6-11 (LUT)</a:t>
            </a:r>
          </a:p>
          <a:p>
            <a:endParaRPr lang="de-DE" dirty="0"/>
          </a:p>
          <a:p>
            <a:r>
              <a:rPr lang="de-DE" dirty="0"/>
              <a:t>6 Er, der in göttlicher Gestalt war, hielt es nicht für einen Raub, Gott gleich zu sein,</a:t>
            </a:r>
          </a:p>
          <a:p>
            <a:r>
              <a:rPr lang="de-DE" dirty="0"/>
              <a:t>7 sondern entäußerte sich selbst und nahm Knechtsgestalt an, ward den Menschen gleich und der Erscheinung nach als Mensch erkannt.</a:t>
            </a:r>
          </a:p>
          <a:p>
            <a:r>
              <a:rPr lang="de-DE" dirty="0"/>
              <a:t>8 Er erniedrigte sich selbst und ward gehorsam bis zum Tode, ja zum Tode am Kreuz.</a:t>
            </a:r>
          </a:p>
          <a:p>
            <a:r>
              <a:rPr lang="de-DE" dirty="0"/>
              <a:t>9 Darum hat ihn auch Gott erhöht und hat ihm den Namen gegeben, der über alle Namen ist,</a:t>
            </a:r>
          </a:p>
          <a:p>
            <a:r>
              <a:rPr lang="de-DE" dirty="0"/>
              <a:t>10 dass in dem Namen Jesu sich beugen sollen aller derer Knie, die im Himmel und auf Erden und unter der Erde sind,</a:t>
            </a:r>
          </a:p>
          <a:p>
            <a:r>
              <a:rPr lang="de-DE" dirty="0"/>
              <a:t>11 und alle Zungen bekennen sollen, dass Jesus Christus der Herr ist, zur Ehre Gottes, des Vaters.</a:t>
            </a:r>
          </a:p>
        </p:txBody>
      </p:sp>
    </p:spTree>
    <p:extLst>
      <p:ext uri="{BB962C8B-B14F-4D97-AF65-F5344CB8AC3E}">
        <p14:creationId xmlns:p14="http://schemas.microsoft.com/office/powerpoint/2010/main" val="221509003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238D5-9876-DC25-A8DA-1FC4342E7597}"/>
              </a:ext>
            </a:extLst>
          </p:cNvPr>
          <p:cNvSpPr>
            <a:spLocks noGrp="1"/>
          </p:cNvSpPr>
          <p:nvPr>
            <p:ph type="title"/>
          </p:nvPr>
        </p:nvSpPr>
        <p:spPr/>
        <p:txBody>
          <a:bodyPr/>
          <a:lstStyle/>
          <a:p>
            <a:r>
              <a:rPr lang="de-DE" dirty="0"/>
              <a:t>Jesus und seine Mission</a:t>
            </a:r>
          </a:p>
        </p:txBody>
      </p:sp>
      <p:sp>
        <p:nvSpPr>
          <p:cNvPr id="3" name="Textplatzhalter 2">
            <a:extLst>
              <a:ext uri="{FF2B5EF4-FFF2-40B4-BE49-F238E27FC236}">
                <a16:creationId xmlns:a16="http://schemas.microsoft.com/office/drawing/2014/main" id="{F0CCADF4-DB8B-D91B-FE08-EC7D1D4A264B}"/>
              </a:ext>
            </a:extLst>
          </p:cNvPr>
          <p:cNvSpPr>
            <a:spLocks noGrp="1"/>
          </p:cNvSpPr>
          <p:nvPr>
            <p:ph type="body" idx="1"/>
          </p:nvPr>
        </p:nvSpPr>
        <p:spPr/>
        <p:txBody>
          <a:bodyPr/>
          <a:lstStyle/>
          <a:p>
            <a:r>
              <a:rPr lang="de-DE" dirty="0"/>
              <a:t>Identität Jesu	</a:t>
            </a:r>
          </a:p>
        </p:txBody>
      </p:sp>
      <p:sp>
        <p:nvSpPr>
          <p:cNvPr id="4" name="Textplatzhalter 3">
            <a:extLst>
              <a:ext uri="{FF2B5EF4-FFF2-40B4-BE49-F238E27FC236}">
                <a16:creationId xmlns:a16="http://schemas.microsoft.com/office/drawing/2014/main" id="{155F023D-6235-67D3-4D6F-7D1F7F4001D2}"/>
              </a:ext>
            </a:extLst>
          </p:cNvPr>
          <p:cNvSpPr>
            <a:spLocks noGrp="1"/>
          </p:cNvSpPr>
          <p:nvPr>
            <p:ph type="body" sz="half" idx="15"/>
          </p:nvPr>
        </p:nvSpPr>
        <p:spPr/>
        <p:txBody>
          <a:bodyPr>
            <a:normAutofit/>
          </a:bodyPr>
          <a:lstStyle/>
          <a:p>
            <a:r>
              <a:rPr lang="de-DE" sz="1800" dirty="0"/>
              <a:t>Gott gleich zu sein</a:t>
            </a:r>
          </a:p>
        </p:txBody>
      </p:sp>
      <p:sp>
        <p:nvSpPr>
          <p:cNvPr id="5" name="Textplatzhalter 4">
            <a:extLst>
              <a:ext uri="{FF2B5EF4-FFF2-40B4-BE49-F238E27FC236}">
                <a16:creationId xmlns:a16="http://schemas.microsoft.com/office/drawing/2014/main" id="{51FCC142-1207-E751-2B7D-B50CA387CEB8}"/>
              </a:ext>
            </a:extLst>
          </p:cNvPr>
          <p:cNvSpPr>
            <a:spLocks noGrp="1"/>
          </p:cNvSpPr>
          <p:nvPr>
            <p:ph type="body" sz="quarter" idx="3"/>
          </p:nvPr>
        </p:nvSpPr>
        <p:spPr/>
        <p:txBody>
          <a:bodyPr/>
          <a:lstStyle/>
          <a:p>
            <a:r>
              <a:rPr lang="de-DE" dirty="0"/>
              <a:t>Haltung Jesu</a:t>
            </a:r>
          </a:p>
        </p:txBody>
      </p:sp>
      <p:sp>
        <p:nvSpPr>
          <p:cNvPr id="6" name="Textplatzhalter 5">
            <a:extLst>
              <a:ext uri="{FF2B5EF4-FFF2-40B4-BE49-F238E27FC236}">
                <a16:creationId xmlns:a16="http://schemas.microsoft.com/office/drawing/2014/main" id="{D5DA3DA6-3EBE-9F09-A4DA-188FAEAA3353}"/>
              </a:ext>
            </a:extLst>
          </p:cNvPr>
          <p:cNvSpPr>
            <a:spLocks noGrp="1"/>
          </p:cNvSpPr>
          <p:nvPr>
            <p:ph type="body" sz="half" idx="16"/>
          </p:nvPr>
        </p:nvSpPr>
        <p:spPr/>
        <p:txBody>
          <a:bodyPr>
            <a:normAutofit/>
          </a:bodyPr>
          <a:lstStyle/>
          <a:p>
            <a:r>
              <a:rPr lang="de-DE" sz="1800" dirty="0"/>
              <a:t>Nahm Knechtsgestalt an</a:t>
            </a:r>
          </a:p>
          <a:p>
            <a:r>
              <a:rPr lang="de-DE" sz="1800" dirty="0"/>
              <a:t>Erniedrigte sich selbst</a:t>
            </a:r>
          </a:p>
        </p:txBody>
      </p:sp>
      <p:sp>
        <p:nvSpPr>
          <p:cNvPr id="7" name="Textplatzhalter 6">
            <a:extLst>
              <a:ext uri="{FF2B5EF4-FFF2-40B4-BE49-F238E27FC236}">
                <a16:creationId xmlns:a16="http://schemas.microsoft.com/office/drawing/2014/main" id="{D5E2F2E3-238C-7EAE-5C2E-91577D02C759}"/>
              </a:ext>
            </a:extLst>
          </p:cNvPr>
          <p:cNvSpPr>
            <a:spLocks noGrp="1"/>
          </p:cNvSpPr>
          <p:nvPr>
            <p:ph type="body" sz="quarter" idx="13"/>
          </p:nvPr>
        </p:nvSpPr>
        <p:spPr/>
        <p:txBody>
          <a:bodyPr/>
          <a:lstStyle/>
          <a:p>
            <a:r>
              <a:rPr lang="de-DE" dirty="0"/>
              <a:t>Gott schenkt Frucht </a:t>
            </a:r>
          </a:p>
        </p:txBody>
      </p:sp>
      <p:sp>
        <p:nvSpPr>
          <p:cNvPr id="8" name="Textplatzhalter 7">
            <a:extLst>
              <a:ext uri="{FF2B5EF4-FFF2-40B4-BE49-F238E27FC236}">
                <a16:creationId xmlns:a16="http://schemas.microsoft.com/office/drawing/2014/main" id="{EC52F3FA-0834-E8A8-ACEC-A6CE4FD0F8A2}"/>
              </a:ext>
            </a:extLst>
          </p:cNvPr>
          <p:cNvSpPr>
            <a:spLocks noGrp="1"/>
          </p:cNvSpPr>
          <p:nvPr>
            <p:ph type="body" sz="half" idx="17"/>
          </p:nvPr>
        </p:nvSpPr>
        <p:spPr/>
        <p:txBody>
          <a:bodyPr>
            <a:normAutofit/>
          </a:bodyPr>
          <a:lstStyle/>
          <a:p>
            <a:r>
              <a:rPr lang="de-DE" sz="1800" dirty="0"/>
              <a:t>Von Gott erhöht</a:t>
            </a:r>
          </a:p>
          <a:p>
            <a:r>
              <a:rPr lang="de-DE" sz="1800" dirty="0"/>
              <a:t>Mit dem höchsten Namen geehrt zu werden</a:t>
            </a:r>
          </a:p>
          <a:p>
            <a:r>
              <a:rPr lang="de-DE" sz="1800" dirty="0"/>
              <a:t>Alle Menschen werden bekennen, dass Jesus Christus Herr ist</a:t>
            </a:r>
          </a:p>
        </p:txBody>
      </p:sp>
    </p:spTree>
    <p:extLst>
      <p:ext uri="{BB962C8B-B14F-4D97-AF65-F5344CB8AC3E}">
        <p14:creationId xmlns:p14="http://schemas.microsoft.com/office/powerpoint/2010/main" val="3752951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dissolv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heckerboard(across)">
                                      <p:cBhvr>
                                        <p:cTn id="19" dur="500"/>
                                        <p:tgtEl>
                                          <p:spTgt spid="7">
                                            <p:txEl>
                                              <p:pRg st="0" end="0"/>
                                            </p:txEl>
                                          </p:spTgt>
                                        </p:tgtEl>
                                      </p:cBhvr>
                                    </p:animEffect>
                                  </p:childTnLst>
                                </p:cTn>
                              </p:par>
                            </p:childTnLst>
                          </p:cTn>
                        </p:par>
                        <p:par>
                          <p:cTn id="20" fill="hold">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checkerboard(across)">
                                      <p:cBhvr>
                                        <p:cTn id="23" dur="500"/>
                                        <p:tgtEl>
                                          <p:spTgt spid="8">
                                            <p:txEl>
                                              <p:pRg st="0" end="0"/>
                                            </p:txEl>
                                          </p:spTgt>
                                        </p:tgtEl>
                                      </p:cBhvr>
                                    </p:animEffect>
                                  </p:childTnLst>
                                </p:cTn>
                              </p:par>
                            </p:childTnLst>
                          </p:cTn>
                        </p:par>
                        <p:par>
                          <p:cTn id="24" fill="hold">
                            <p:stCondLst>
                              <p:cond delay="1000"/>
                            </p:stCondLst>
                            <p:childTnLst>
                              <p:par>
                                <p:cTn id="25" presetID="5" presetClass="entr" presetSubtype="1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checkerboard(across)">
                                      <p:cBhvr>
                                        <p:cTn id="27" dur="500"/>
                                        <p:tgtEl>
                                          <p:spTgt spid="8">
                                            <p:txEl>
                                              <p:pRg st="1" end="1"/>
                                            </p:txEl>
                                          </p:spTgt>
                                        </p:tgtEl>
                                      </p:cBhvr>
                                    </p:animEffect>
                                  </p:childTnLst>
                                </p:cTn>
                              </p:par>
                            </p:childTnLst>
                          </p:cTn>
                        </p:par>
                        <p:par>
                          <p:cTn id="28" fill="hold">
                            <p:stCondLst>
                              <p:cond delay="1500"/>
                            </p:stCondLst>
                            <p:childTnLst>
                              <p:par>
                                <p:cTn id="29" presetID="5" presetClass="entr" presetSubtype="10" fill="hold" grpId="0"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checkerboard(across)">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238D5-9876-DC25-A8DA-1FC4342E7597}"/>
              </a:ext>
            </a:extLst>
          </p:cNvPr>
          <p:cNvSpPr>
            <a:spLocks noGrp="1"/>
          </p:cNvSpPr>
          <p:nvPr>
            <p:ph type="title"/>
          </p:nvPr>
        </p:nvSpPr>
        <p:spPr/>
        <p:txBody>
          <a:bodyPr/>
          <a:lstStyle/>
          <a:p>
            <a:r>
              <a:rPr lang="de-DE" dirty="0"/>
              <a:t>Paulus und seine Mission</a:t>
            </a:r>
          </a:p>
        </p:txBody>
      </p:sp>
      <p:sp>
        <p:nvSpPr>
          <p:cNvPr id="3" name="Textplatzhalter 2">
            <a:extLst>
              <a:ext uri="{FF2B5EF4-FFF2-40B4-BE49-F238E27FC236}">
                <a16:creationId xmlns:a16="http://schemas.microsoft.com/office/drawing/2014/main" id="{F0CCADF4-DB8B-D91B-FE08-EC7D1D4A264B}"/>
              </a:ext>
            </a:extLst>
          </p:cNvPr>
          <p:cNvSpPr>
            <a:spLocks noGrp="1"/>
          </p:cNvSpPr>
          <p:nvPr>
            <p:ph type="body" idx="1"/>
          </p:nvPr>
        </p:nvSpPr>
        <p:spPr>
          <a:xfrm>
            <a:off x="659990" y="2048741"/>
            <a:ext cx="3070034" cy="973931"/>
          </a:xfrm>
        </p:spPr>
        <p:txBody>
          <a:bodyPr/>
          <a:lstStyle/>
          <a:p>
            <a:r>
              <a:rPr lang="de-DE" dirty="0"/>
              <a:t>Identität Paulus</a:t>
            </a:r>
          </a:p>
          <a:p>
            <a:r>
              <a:rPr lang="de-DE" sz="1800" dirty="0"/>
              <a:t>Christus ähnlich zu sein	</a:t>
            </a:r>
          </a:p>
        </p:txBody>
      </p:sp>
      <p:sp>
        <p:nvSpPr>
          <p:cNvPr id="4" name="Textplatzhalter 3">
            <a:extLst>
              <a:ext uri="{FF2B5EF4-FFF2-40B4-BE49-F238E27FC236}">
                <a16:creationId xmlns:a16="http://schemas.microsoft.com/office/drawing/2014/main" id="{155F023D-6235-67D3-4D6F-7D1F7F4001D2}"/>
              </a:ext>
            </a:extLst>
          </p:cNvPr>
          <p:cNvSpPr>
            <a:spLocks noGrp="1"/>
          </p:cNvSpPr>
          <p:nvPr>
            <p:ph type="body" sz="half" idx="15"/>
          </p:nvPr>
        </p:nvSpPr>
        <p:spPr>
          <a:xfrm>
            <a:off x="680322" y="3022673"/>
            <a:ext cx="3049702" cy="3178430"/>
          </a:xfrm>
        </p:spPr>
        <p:txBody>
          <a:bodyPr>
            <a:normAutofit/>
          </a:bodyPr>
          <a:lstStyle/>
          <a:p>
            <a:endParaRPr lang="de-DE" dirty="0"/>
          </a:p>
          <a:p>
            <a:pPr marL="742950" lvl="1" indent="-285750">
              <a:buFont typeface="Arial" panose="020B0604020202020204" pitchFamily="34" charset="0"/>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Ein Knecht Christi Jesus</a:t>
            </a:r>
          </a:p>
          <a:p>
            <a:pPr marL="742950" lvl="1" indent="-285750">
              <a:buFont typeface="Arial" panose="020B0604020202020204" pitchFamily="34" charset="0"/>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Christus ist mein Leben, Sterben mein Gewinn</a:t>
            </a:r>
          </a:p>
          <a:p>
            <a:pPr marL="742950" lvl="1" indent="-285750">
              <a:buFont typeface="Arial" panose="020B0604020202020204" pitchFamily="34" charset="0"/>
              <a:buChar char="•"/>
            </a:pPr>
            <a:r>
              <a:rPr lang="de-AT" sz="1800" dirty="0">
                <a:effectLst/>
                <a:latin typeface="Calibri" panose="020F0502020204030204" pitchFamily="34" charset="0"/>
                <a:ea typeface="Calibri" panose="020F0502020204030204" pitchFamily="34" charset="0"/>
                <a:cs typeface="Times New Roman" panose="02020603050405020304" pitchFamily="18" charset="0"/>
              </a:rPr>
              <a:t>Nicht, dass ich‘s schon ergriffen habe, … jage ihm nach … weil ich von Christus ergriffen bin</a:t>
            </a:r>
          </a:p>
          <a:p>
            <a:pPr lvl="1"/>
            <a:endParaRPr lang="de-DE" dirty="0"/>
          </a:p>
        </p:txBody>
      </p:sp>
      <p:sp>
        <p:nvSpPr>
          <p:cNvPr id="6" name="Textplatzhalter 5">
            <a:extLst>
              <a:ext uri="{FF2B5EF4-FFF2-40B4-BE49-F238E27FC236}">
                <a16:creationId xmlns:a16="http://schemas.microsoft.com/office/drawing/2014/main" id="{D5DA3DA6-3EBE-9F09-A4DA-188FAEAA3353}"/>
              </a:ext>
            </a:extLst>
          </p:cNvPr>
          <p:cNvSpPr>
            <a:spLocks noGrp="1"/>
          </p:cNvSpPr>
          <p:nvPr>
            <p:ph type="body" sz="half" idx="16"/>
          </p:nvPr>
        </p:nvSpPr>
        <p:spPr>
          <a:xfrm>
            <a:off x="3945470" y="2971891"/>
            <a:ext cx="3063240" cy="3229212"/>
          </a:xfrm>
        </p:spPr>
        <p:txBody>
          <a:bodyPr>
            <a:normAutofit lnSpcReduction="10000"/>
          </a:bodyPr>
          <a:lstStyle/>
          <a:p>
            <a:endParaRPr lang="de-DE" dirty="0"/>
          </a:p>
          <a:p>
            <a:pPr marL="628650" lvl="1" indent="-171450">
              <a:buFont typeface="Arial" panose="020B0604020202020204" pitchFamily="34" charset="0"/>
              <a:buChar char="•"/>
            </a:pPr>
            <a:r>
              <a:rPr lang="de-AT" sz="1900" dirty="0">
                <a:latin typeface="Calibri" panose="020F0502020204030204" pitchFamily="34" charset="0"/>
                <a:cs typeface="Calibri" panose="020F0502020204030204" pitchFamily="34" charset="0"/>
              </a:rPr>
              <a:t>Gibt alles für seine Freunde</a:t>
            </a:r>
          </a:p>
          <a:p>
            <a:pPr marL="628650" lvl="1" indent="-171450">
              <a:buFont typeface="Arial" panose="020B0604020202020204" pitchFamily="34" charset="0"/>
              <a:buChar char="•"/>
            </a:pPr>
            <a:r>
              <a:rPr lang="de-AT" sz="1900" dirty="0">
                <a:latin typeface="Calibri" panose="020F0502020204030204" pitchFamily="34" charset="0"/>
                <a:cs typeface="Calibri" panose="020F0502020204030204" pitchFamily="34" charset="0"/>
              </a:rPr>
              <a:t>Gelitten für das Evangelium</a:t>
            </a:r>
          </a:p>
          <a:p>
            <a:pPr marL="628650" lvl="1" indent="-171450">
              <a:buFont typeface="Arial" panose="020B0604020202020204" pitchFamily="34" charset="0"/>
              <a:buChar char="•"/>
            </a:pPr>
            <a:r>
              <a:rPr lang="de-DE" sz="1900" dirty="0">
                <a:latin typeface="Calibri" panose="020F0502020204030204" pitchFamily="34" charset="0"/>
                <a:cs typeface="Calibri" panose="020F0502020204030204" pitchFamily="34" charset="0"/>
              </a:rPr>
              <a:t>Doch ihr braucht mich noch, und deshalb – davon bin ich überzeugt[ – ist es wichtiger, dass ich weiterhin hier auf der Erde bleibe.</a:t>
            </a:r>
          </a:p>
        </p:txBody>
      </p:sp>
      <p:sp>
        <p:nvSpPr>
          <p:cNvPr id="7" name="Textplatzhalter 6">
            <a:extLst>
              <a:ext uri="{FF2B5EF4-FFF2-40B4-BE49-F238E27FC236}">
                <a16:creationId xmlns:a16="http://schemas.microsoft.com/office/drawing/2014/main" id="{D5E2F2E3-238C-7EAE-5C2E-91577D02C759}"/>
              </a:ext>
            </a:extLst>
          </p:cNvPr>
          <p:cNvSpPr>
            <a:spLocks noGrp="1"/>
          </p:cNvSpPr>
          <p:nvPr>
            <p:ph type="body" sz="quarter" idx="13"/>
          </p:nvPr>
        </p:nvSpPr>
        <p:spPr>
          <a:xfrm>
            <a:off x="7224156" y="2395629"/>
            <a:ext cx="3070025" cy="576262"/>
          </a:xfrm>
        </p:spPr>
        <p:txBody>
          <a:bodyPr/>
          <a:lstStyle/>
          <a:p>
            <a:r>
              <a:rPr lang="de-DE" dirty="0"/>
              <a:t>Frucht des Paulus</a:t>
            </a:r>
          </a:p>
          <a:p>
            <a:r>
              <a:rPr lang="de-DE" sz="1800" dirty="0"/>
              <a:t>Von Gott geschenkt</a:t>
            </a:r>
          </a:p>
        </p:txBody>
      </p:sp>
      <p:sp>
        <p:nvSpPr>
          <p:cNvPr id="8" name="Textplatzhalter 7">
            <a:extLst>
              <a:ext uri="{FF2B5EF4-FFF2-40B4-BE49-F238E27FC236}">
                <a16:creationId xmlns:a16="http://schemas.microsoft.com/office/drawing/2014/main" id="{EC52F3FA-0834-E8A8-ACEC-A6CE4FD0F8A2}"/>
              </a:ext>
            </a:extLst>
          </p:cNvPr>
          <p:cNvSpPr>
            <a:spLocks noGrp="1"/>
          </p:cNvSpPr>
          <p:nvPr>
            <p:ph type="body" sz="half" idx="17"/>
          </p:nvPr>
        </p:nvSpPr>
        <p:spPr/>
        <p:txBody>
          <a:bodyPr>
            <a:normAutofit/>
          </a:bodyPr>
          <a:lstStyle/>
          <a:p>
            <a:endParaRPr lang="de-DE" dirty="0"/>
          </a:p>
          <a:p>
            <a:pPr marL="285750" indent="-285750">
              <a:buFont typeface="Arial" panose="020B0604020202020204" pitchFamily="34" charset="0"/>
              <a:buChar char="•"/>
            </a:pPr>
            <a:r>
              <a:rPr lang="de-DE" sz="1800" dirty="0">
                <a:latin typeface="Calibri" panose="020F0502020204030204" pitchFamily="34" charset="0"/>
                <a:cs typeface="Calibri" panose="020F0502020204030204" pitchFamily="34" charset="0"/>
              </a:rPr>
              <a:t>und die meisten Brüder in dem Herrn haben durch meine Gefangenschaft Zuversicht gewonnen</a:t>
            </a:r>
          </a:p>
          <a:p>
            <a:pPr marL="285750" indent="-285750">
              <a:buFont typeface="Arial" panose="020B0604020202020204" pitchFamily="34" charset="0"/>
              <a:buChar char="•"/>
            </a:pPr>
            <a:r>
              <a:rPr lang="de-DE" sz="1800" dirty="0">
                <a:latin typeface="Calibri" panose="020F0502020204030204" pitchFamily="34" charset="0"/>
                <a:cs typeface="Calibri" panose="020F0502020204030204" pitchFamily="34" charset="0"/>
              </a:rPr>
              <a:t>und sind umso kühner geworden, das Wort zu reden ohne Scheu</a:t>
            </a:r>
          </a:p>
        </p:txBody>
      </p:sp>
      <p:sp>
        <p:nvSpPr>
          <p:cNvPr id="10" name="Textplatzhalter 9">
            <a:extLst>
              <a:ext uri="{FF2B5EF4-FFF2-40B4-BE49-F238E27FC236}">
                <a16:creationId xmlns:a16="http://schemas.microsoft.com/office/drawing/2014/main" id="{D3F9FA50-06D1-5C05-D3CE-1DC8A8E4F6AB}"/>
              </a:ext>
            </a:extLst>
          </p:cNvPr>
          <p:cNvSpPr>
            <a:spLocks noGrp="1"/>
          </p:cNvSpPr>
          <p:nvPr>
            <p:ph type="body" sz="quarter" idx="3"/>
          </p:nvPr>
        </p:nvSpPr>
        <p:spPr>
          <a:xfrm>
            <a:off x="3945470" y="2395629"/>
            <a:ext cx="3063240" cy="576262"/>
          </a:xfrm>
        </p:spPr>
        <p:txBody>
          <a:bodyPr/>
          <a:lstStyle/>
          <a:p>
            <a:r>
              <a:rPr lang="de-DE" dirty="0"/>
              <a:t>Haltung des Paulus</a:t>
            </a:r>
          </a:p>
          <a:p>
            <a:pPr algn="ctr"/>
            <a:r>
              <a:rPr lang="de-DE" sz="1800" dirty="0"/>
              <a:t>Wie Christus als Diener </a:t>
            </a:r>
          </a:p>
        </p:txBody>
      </p:sp>
    </p:spTree>
    <p:extLst>
      <p:ext uri="{BB962C8B-B14F-4D97-AF65-F5344CB8AC3E}">
        <p14:creationId xmlns:p14="http://schemas.microsoft.com/office/powerpoint/2010/main" val="26799166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3" presetClass="entr" presetSubtype="1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linds(horizontal)">
                                      <p:cBhvr>
                                        <p:cTn id="14" dur="500"/>
                                        <p:tgtEl>
                                          <p:spTgt spid="4">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dissolve">
                                      <p:cBhvr>
                                        <p:cTn id="28" dur="500"/>
                                        <p:tgtEl>
                                          <p:spTgt spid="6">
                                            <p:txEl>
                                              <p:pRg st="1" end="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dissolve">
                                      <p:cBhvr>
                                        <p:cTn id="31" dur="500"/>
                                        <p:tgtEl>
                                          <p:spTgt spid="6">
                                            <p:txEl>
                                              <p:pRg st="2" end="2"/>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dissolv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dissolve">
                                      <p:cBhvr>
                                        <p:cTn id="39" dur="500"/>
                                        <p:tgtEl>
                                          <p:spTgt spid="7">
                                            <p:txEl>
                                              <p:pRg st="0" end="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dissolve">
                                      <p:cBhvr>
                                        <p:cTn id="42" dur="500"/>
                                        <p:tgtEl>
                                          <p:spTgt spid="7">
                                            <p:txEl>
                                              <p:pRg st="1" end="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dissolve">
                                      <p:cBhvr>
                                        <p:cTn id="45" dur="500"/>
                                        <p:tgtEl>
                                          <p:spTgt spid="8">
                                            <p:txEl>
                                              <p:pRg st="1" end="1"/>
                                            </p:txEl>
                                          </p:spTgt>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dissolve">
                                      <p:cBhvr>
                                        <p:cTn id="4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6" grpId="0" build="p"/>
      <p:bldP spid="7" grpId="0" uiExpand="1" build="p"/>
      <p:bldP spid="8" grpId="0" uiExpand="1" build="p"/>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238D5-9876-DC25-A8DA-1FC4342E7597}"/>
              </a:ext>
            </a:extLst>
          </p:cNvPr>
          <p:cNvSpPr>
            <a:spLocks noGrp="1"/>
          </p:cNvSpPr>
          <p:nvPr>
            <p:ph type="title"/>
          </p:nvPr>
        </p:nvSpPr>
        <p:spPr/>
        <p:txBody>
          <a:bodyPr/>
          <a:lstStyle/>
          <a:p>
            <a:r>
              <a:rPr lang="de-DE" dirty="0"/>
              <a:t>Die Gemeinde und ihre Mission</a:t>
            </a:r>
          </a:p>
        </p:txBody>
      </p:sp>
      <p:sp>
        <p:nvSpPr>
          <p:cNvPr id="3" name="Textplatzhalter 2">
            <a:extLst>
              <a:ext uri="{FF2B5EF4-FFF2-40B4-BE49-F238E27FC236}">
                <a16:creationId xmlns:a16="http://schemas.microsoft.com/office/drawing/2014/main" id="{F0CCADF4-DB8B-D91B-FE08-EC7D1D4A264B}"/>
              </a:ext>
            </a:extLst>
          </p:cNvPr>
          <p:cNvSpPr>
            <a:spLocks noGrp="1"/>
          </p:cNvSpPr>
          <p:nvPr>
            <p:ph type="body" idx="1"/>
          </p:nvPr>
        </p:nvSpPr>
        <p:spPr>
          <a:xfrm>
            <a:off x="659990" y="2048741"/>
            <a:ext cx="3070034" cy="973931"/>
          </a:xfrm>
        </p:spPr>
        <p:txBody>
          <a:bodyPr/>
          <a:lstStyle/>
          <a:p>
            <a:r>
              <a:rPr lang="de-DE" sz="2200" dirty="0"/>
              <a:t>Identität – Gemeinde</a:t>
            </a:r>
          </a:p>
          <a:p>
            <a:r>
              <a:rPr lang="de-DE" sz="1800" dirty="0"/>
              <a:t>Heilige Geist wirkt	</a:t>
            </a:r>
          </a:p>
        </p:txBody>
      </p:sp>
      <p:sp>
        <p:nvSpPr>
          <p:cNvPr id="4" name="Textplatzhalter 3">
            <a:extLst>
              <a:ext uri="{FF2B5EF4-FFF2-40B4-BE49-F238E27FC236}">
                <a16:creationId xmlns:a16="http://schemas.microsoft.com/office/drawing/2014/main" id="{155F023D-6235-67D3-4D6F-7D1F7F4001D2}"/>
              </a:ext>
            </a:extLst>
          </p:cNvPr>
          <p:cNvSpPr>
            <a:spLocks noGrp="1"/>
          </p:cNvSpPr>
          <p:nvPr>
            <p:ph type="body" sz="half" idx="15"/>
          </p:nvPr>
        </p:nvSpPr>
        <p:spPr>
          <a:xfrm>
            <a:off x="680322" y="3022673"/>
            <a:ext cx="3049702" cy="3178430"/>
          </a:xfrm>
        </p:spPr>
        <p:txBody>
          <a:bodyPr>
            <a:normAutofit/>
          </a:bodyPr>
          <a:lstStyle/>
          <a:p>
            <a:pPr lvl="1"/>
            <a:endParaRPr lang="de-DE" dirty="0"/>
          </a:p>
          <a:p>
            <a:r>
              <a:rPr lang="de-AT" sz="2000" dirty="0">
                <a:effectLst/>
                <a:latin typeface="Calibri" panose="020F0502020204030204" pitchFamily="34" charset="0"/>
                <a:ea typeface="Calibri" panose="020F0502020204030204" pitchFamily="34" charset="0"/>
                <a:cs typeface="Times New Roman" panose="02020603050405020304" pitchFamily="18" charset="0"/>
              </a:rPr>
              <a:t>der in euch angefangen hat das gute Werk, der wird’s auch vollenden (1,6)</a:t>
            </a:r>
          </a:p>
          <a:p>
            <a:r>
              <a:rPr lang="de-AT" sz="2000" dirty="0">
                <a:latin typeface="Calibri" panose="020F0502020204030204" pitchFamily="34" charset="0"/>
                <a:cs typeface="Times New Roman" panose="02020603050405020304" pitchFamily="18" charset="0"/>
              </a:rPr>
              <a:t>Wer aber Christi Geist nicht hat, der ist nicht sein. (Röm. 8,9)</a:t>
            </a:r>
            <a:endParaRPr lang="de-DE" dirty="0"/>
          </a:p>
        </p:txBody>
      </p:sp>
      <p:sp>
        <p:nvSpPr>
          <p:cNvPr id="6" name="Textplatzhalter 5">
            <a:extLst>
              <a:ext uri="{FF2B5EF4-FFF2-40B4-BE49-F238E27FC236}">
                <a16:creationId xmlns:a16="http://schemas.microsoft.com/office/drawing/2014/main" id="{D5DA3DA6-3EBE-9F09-A4DA-188FAEAA3353}"/>
              </a:ext>
            </a:extLst>
          </p:cNvPr>
          <p:cNvSpPr>
            <a:spLocks noGrp="1"/>
          </p:cNvSpPr>
          <p:nvPr>
            <p:ph type="body" sz="half" idx="16"/>
          </p:nvPr>
        </p:nvSpPr>
        <p:spPr>
          <a:xfrm>
            <a:off x="3945470" y="2971891"/>
            <a:ext cx="3063240" cy="2913513"/>
          </a:xfrm>
        </p:spPr>
        <p:txBody>
          <a:bodyPr>
            <a:normAutofit lnSpcReduction="10000"/>
          </a:bodyPr>
          <a:lstStyle/>
          <a:p>
            <a:endParaRPr lang="de-DE" dirty="0"/>
          </a:p>
          <a:p>
            <a:r>
              <a:rPr lang="de-DE" sz="2000" dirty="0">
                <a:latin typeface="Calibri" panose="020F0502020204030204" pitchFamily="34" charset="0"/>
                <a:cs typeface="Calibri" panose="020F0502020204030204" pitchFamily="34" charset="0"/>
              </a:rPr>
              <a:t>Was ihr gelernt und empfangen und gehört und gesehen habt an mir, das tut</a:t>
            </a: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Einheit (2,2)</a:t>
            </a: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Kein Eigennutz (2,3)</a:t>
            </a: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Wohl des anderen (2,4)</a:t>
            </a: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Seid ein Licht (2,15)</a:t>
            </a:r>
          </a:p>
        </p:txBody>
      </p:sp>
      <p:sp>
        <p:nvSpPr>
          <p:cNvPr id="7" name="Textplatzhalter 6">
            <a:extLst>
              <a:ext uri="{FF2B5EF4-FFF2-40B4-BE49-F238E27FC236}">
                <a16:creationId xmlns:a16="http://schemas.microsoft.com/office/drawing/2014/main" id="{D5E2F2E3-238C-7EAE-5C2E-91577D02C759}"/>
              </a:ext>
            </a:extLst>
          </p:cNvPr>
          <p:cNvSpPr>
            <a:spLocks noGrp="1"/>
          </p:cNvSpPr>
          <p:nvPr>
            <p:ph type="body" sz="quarter" idx="13"/>
          </p:nvPr>
        </p:nvSpPr>
        <p:spPr>
          <a:xfrm>
            <a:off x="7224156" y="2395629"/>
            <a:ext cx="3070025" cy="576262"/>
          </a:xfrm>
        </p:spPr>
        <p:txBody>
          <a:bodyPr/>
          <a:lstStyle/>
          <a:p>
            <a:r>
              <a:rPr lang="de-DE" sz="2200" dirty="0"/>
              <a:t>Frucht der Gemeinde</a:t>
            </a:r>
          </a:p>
          <a:p>
            <a:r>
              <a:rPr lang="de-DE" sz="1800" dirty="0"/>
              <a:t>Von Gott geschenkt</a:t>
            </a:r>
          </a:p>
        </p:txBody>
      </p:sp>
      <p:sp>
        <p:nvSpPr>
          <p:cNvPr id="8" name="Textplatzhalter 7">
            <a:extLst>
              <a:ext uri="{FF2B5EF4-FFF2-40B4-BE49-F238E27FC236}">
                <a16:creationId xmlns:a16="http://schemas.microsoft.com/office/drawing/2014/main" id="{EC52F3FA-0834-E8A8-ACEC-A6CE4FD0F8A2}"/>
              </a:ext>
            </a:extLst>
          </p:cNvPr>
          <p:cNvSpPr>
            <a:spLocks noGrp="1"/>
          </p:cNvSpPr>
          <p:nvPr>
            <p:ph type="body" sz="half" idx="17"/>
          </p:nvPr>
        </p:nvSpPr>
        <p:spPr/>
        <p:txBody>
          <a:bodyPr>
            <a:normAutofit/>
          </a:bodyPr>
          <a:lstStyle/>
          <a:p>
            <a:endParaRPr lang="de-DE" dirty="0"/>
          </a:p>
          <a:p>
            <a:r>
              <a:rPr lang="de-DE" sz="1800" dirty="0"/>
              <a:t>Der Gott des Friedens schenkt den Frieden Gottes</a:t>
            </a:r>
          </a:p>
          <a:p>
            <a:endParaRPr lang="de-DE" sz="1800" dirty="0"/>
          </a:p>
          <a:p>
            <a:r>
              <a:rPr lang="de-DE" sz="1800" dirty="0"/>
              <a:t>(4,7.9)</a:t>
            </a:r>
          </a:p>
        </p:txBody>
      </p:sp>
      <p:sp>
        <p:nvSpPr>
          <p:cNvPr id="10" name="Textplatzhalter 9">
            <a:extLst>
              <a:ext uri="{FF2B5EF4-FFF2-40B4-BE49-F238E27FC236}">
                <a16:creationId xmlns:a16="http://schemas.microsoft.com/office/drawing/2014/main" id="{D3F9FA50-06D1-5C05-D3CE-1DC8A8E4F6AB}"/>
              </a:ext>
            </a:extLst>
          </p:cNvPr>
          <p:cNvSpPr>
            <a:spLocks noGrp="1"/>
          </p:cNvSpPr>
          <p:nvPr>
            <p:ph type="body" sz="quarter" idx="3"/>
          </p:nvPr>
        </p:nvSpPr>
        <p:spPr>
          <a:xfrm>
            <a:off x="3945470" y="2395629"/>
            <a:ext cx="3063240" cy="576262"/>
          </a:xfrm>
        </p:spPr>
        <p:txBody>
          <a:bodyPr/>
          <a:lstStyle/>
          <a:p>
            <a:r>
              <a:rPr lang="de-DE" sz="2200" dirty="0"/>
              <a:t>Haltung der Gemeinde</a:t>
            </a:r>
          </a:p>
          <a:p>
            <a:pPr algn="ctr"/>
            <a:r>
              <a:rPr lang="de-DE" sz="1800" dirty="0"/>
              <a:t>Wie Christus als Diener </a:t>
            </a:r>
          </a:p>
        </p:txBody>
      </p:sp>
    </p:spTree>
    <p:extLst>
      <p:ext uri="{BB962C8B-B14F-4D97-AF65-F5344CB8AC3E}">
        <p14:creationId xmlns:p14="http://schemas.microsoft.com/office/powerpoint/2010/main" val="24946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edge">
                                      <p:cBhvr>
                                        <p:cTn id="13" dur="2000"/>
                                        <p:tgtEl>
                                          <p:spTgt spid="4">
                                            <p:txEl>
                                              <p:pRg st="1" end="1"/>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edg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strips(downLeft)">
                                      <p:cBhvr>
                                        <p:cTn id="21" dur="500"/>
                                        <p:tgtEl>
                                          <p:spTgt spid="10">
                                            <p:txEl>
                                              <p:pRg st="0" end="0"/>
                                            </p:txEl>
                                          </p:spTgt>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strips(downLeft)">
                                      <p:cBhvr>
                                        <p:cTn id="24" dur="500"/>
                                        <p:tgtEl>
                                          <p:spTgt spid="10">
                                            <p:txEl>
                                              <p:pRg st="1" end="1"/>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strips(downLeft)">
                                      <p:cBhvr>
                                        <p:cTn id="27" dur="500"/>
                                        <p:tgtEl>
                                          <p:spTgt spid="6">
                                            <p:txEl>
                                              <p:pRg st="1" end="1"/>
                                            </p:txEl>
                                          </p:spTgt>
                                        </p:tgtEl>
                                      </p:cBhvr>
                                    </p:animEffect>
                                  </p:childTnLst>
                                </p:cTn>
                              </p:par>
                            </p:childTnLst>
                          </p:cTn>
                        </p:par>
                        <p:par>
                          <p:cTn id="28" fill="hold">
                            <p:stCondLst>
                              <p:cond delay="500"/>
                            </p:stCondLst>
                            <p:childTnLst>
                              <p:par>
                                <p:cTn id="29" presetID="18" presetClass="entr" presetSubtype="12"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strips(downLeft)">
                                      <p:cBhvr>
                                        <p:cTn id="31" dur="500"/>
                                        <p:tgtEl>
                                          <p:spTgt spid="6">
                                            <p:txEl>
                                              <p:pRg st="2" end="2"/>
                                            </p:txEl>
                                          </p:spTgt>
                                        </p:tgtEl>
                                      </p:cBhvr>
                                    </p:animEffect>
                                  </p:childTnLst>
                                </p:cTn>
                              </p:par>
                            </p:childTnLst>
                          </p:cTn>
                        </p:par>
                        <p:par>
                          <p:cTn id="32" fill="hold">
                            <p:stCondLst>
                              <p:cond delay="1000"/>
                            </p:stCondLst>
                            <p:childTnLst>
                              <p:par>
                                <p:cTn id="33" presetID="18" presetClass="entr" presetSubtype="12"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strips(downLeft)">
                                      <p:cBhvr>
                                        <p:cTn id="35" dur="500"/>
                                        <p:tgtEl>
                                          <p:spTgt spid="6">
                                            <p:txEl>
                                              <p:pRg st="3" end="3"/>
                                            </p:txEl>
                                          </p:spTgt>
                                        </p:tgtEl>
                                      </p:cBhvr>
                                    </p:animEffect>
                                  </p:childTnLst>
                                </p:cTn>
                              </p:par>
                            </p:childTnLst>
                          </p:cTn>
                        </p:par>
                        <p:par>
                          <p:cTn id="36" fill="hold">
                            <p:stCondLst>
                              <p:cond delay="1500"/>
                            </p:stCondLst>
                            <p:childTnLst>
                              <p:par>
                                <p:cTn id="37" presetID="18" presetClass="entr" presetSubtype="12" fill="hold" grpId="0" nodeType="after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strips(downLeft)">
                                      <p:cBhvr>
                                        <p:cTn id="39" dur="500"/>
                                        <p:tgtEl>
                                          <p:spTgt spid="6">
                                            <p:txEl>
                                              <p:pRg st="4" end="4"/>
                                            </p:txEl>
                                          </p:spTgt>
                                        </p:tgtEl>
                                      </p:cBhvr>
                                    </p:animEffect>
                                  </p:childTnLst>
                                </p:cTn>
                              </p:par>
                            </p:childTnLst>
                          </p:cTn>
                        </p:par>
                        <p:par>
                          <p:cTn id="40" fill="hold">
                            <p:stCondLst>
                              <p:cond delay="2000"/>
                            </p:stCondLst>
                            <p:childTnLst>
                              <p:par>
                                <p:cTn id="41" presetID="18" presetClass="entr" presetSubtype="12" fill="hold" grpId="0" nodeType="after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strips(downLeft)">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strips(downLeft)">
                                      <p:cBhvr>
                                        <p:cTn id="48" dur="500"/>
                                        <p:tgtEl>
                                          <p:spTgt spid="7">
                                            <p:txEl>
                                              <p:pRg st="0" end="0"/>
                                            </p:txEl>
                                          </p:spTgt>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strips(downLeft)">
                                      <p:cBhvr>
                                        <p:cTn id="51" dur="500"/>
                                        <p:tgtEl>
                                          <p:spTgt spid="7">
                                            <p:txEl>
                                              <p:pRg st="1" end="1"/>
                                            </p:txEl>
                                          </p:spTgt>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strips(downLeft)">
                                      <p:cBhvr>
                                        <p:cTn id="54" dur="500"/>
                                        <p:tgtEl>
                                          <p:spTgt spid="8">
                                            <p:txEl>
                                              <p:pRg st="1" end="1"/>
                                            </p:txEl>
                                          </p:spTgt>
                                        </p:tgtEl>
                                      </p:cBhvr>
                                    </p:animEffect>
                                  </p:childTnLst>
                                </p:cTn>
                              </p:par>
                            </p:childTnLst>
                          </p:cTn>
                        </p:par>
                        <p:par>
                          <p:cTn id="55" fill="hold">
                            <p:stCondLst>
                              <p:cond delay="500"/>
                            </p:stCondLst>
                            <p:childTnLst>
                              <p:par>
                                <p:cTn id="56" presetID="18" presetClass="entr" presetSubtype="12" fill="hold" grpId="0" nodeType="after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animEffect transition="in" filter="strips(downLeft)">
                                      <p:cBhvr>
                                        <p:cTn id="5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uiExpand="1" build="p"/>
      <p:bldP spid="7" grpId="0" uiExpand="1" build="p"/>
      <p:bldP spid="8" grpId="0" uiExpand="1" build="p"/>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FB7CF-42C1-3DAF-A555-DD0262CF2832}"/>
              </a:ext>
            </a:extLst>
          </p:cNvPr>
          <p:cNvSpPr>
            <a:spLocks noGrp="1"/>
          </p:cNvSpPr>
          <p:nvPr>
            <p:ph type="title"/>
          </p:nvPr>
        </p:nvSpPr>
        <p:spPr/>
        <p:txBody>
          <a:bodyPr/>
          <a:lstStyle/>
          <a:p>
            <a:r>
              <a:rPr lang="de-DE" dirty="0"/>
              <a:t>Zusammenfassung des Philipperbriefes</a:t>
            </a:r>
          </a:p>
        </p:txBody>
      </p:sp>
      <p:sp>
        <p:nvSpPr>
          <p:cNvPr id="3" name="Textplatzhalter 2">
            <a:extLst>
              <a:ext uri="{FF2B5EF4-FFF2-40B4-BE49-F238E27FC236}">
                <a16:creationId xmlns:a16="http://schemas.microsoft.com/office/drawing/2014/main" id="{D8EB9951-5102-CA2F-F629-FA711AC3521D}"/>
              </a:ext>
            </a:extLst>
          </p:cNvPr>
          <p:cNvSpPr>
            <a:spLocks noGrp="1"/>
          </p:cNvSpPr>
          <p:nvPr>
            <p:ph type="body" idx="1"/>
          </p:nvPr>
        </p:nvSpPr>
        <p:spPr/>
        <p:txBody>
          <a:bodyPr/>
          <a:lstStyle/>
          <a:p>
            <a:r>
              <a:rPr lang="de-DE" dirty="0"/>
              <a:t>Jesus	</a:t>
            </a:r>
          </a:p>
        </p:txBody>
      </p:sp>
      <p:sp>
        <p:nvSpPr>
          <p:cNvPr id="4" name="Textplatzhalter 3">
            <a:extLst>
              <a:ext uri="{FF2B5EF4-FFF2-40B4-BE49-F238E27FC236}">
                <a16:creationId xmlns:a16="http://schemas.microsoft.com/office/drawing/2014/main" id="{5A6AB8CF-156D-4340-D806-107566492A6D}"/>
              </a:ext>
            </a:extLst>
          </p:cNvPr>
          <p:cNvSpPr>
            <a:spLocks noGrp="1"/>
          </p:cNvSpPr>
          <p:nvPr>
            <p:ph type="body" sz="half" idx="15"/>
          </p:nvPr>
        </p:nvSpPr>
        <p:spPr/>
        <p:txBody>
          <a:bodyPr>
            <a:normAutofit/>
          </a:bodyPr>
          <a:lstStyle/>
          <a:p>
            <a:r>
              <a:rPr lang="de-DE" sz="1800" dirty="0"/>
              <a:t>Gott gleich zu sein</a:t>
            </a:r>
          </a:p>
          <a:p>
            <a:r>
              <a:rPr lang="de-DE" sz="1800" dirty="0"/>
              <a:t>Knechtsgestalt annehmen</a:t>
            </a:r>
          </a:p>
          <a:p>
            <a:r>
              <a:rPr lang="de-DE" sz="1800" dirty="0"/>
              <a:t>Diener sein</a:t>
            </a:r>
          </a:p>
          <a:p>
            <a:r>
              <a:rPr lang="de-DE" sz="1800" dirty="0"/>
              <a:t>Von Gott erhöht werden</a:t>
            </a:r>
          </a:p>
          <a:p>
            <a:r>
              <a:rPr lang="de-DE" sz="1800" dirty="0"/>
              <a:t>Von Gott geehrt werden</a:t>
            </a:r>
          </a:p>
          <a:p>
            <a:r>
              <a:rPr lang="de-DE" sz="1800" dirty="0"/>
              <a:t>Alle Menschen bekennen den Herrn</a:t>
            </a:r>
          </a:p>
          <a:p>
            <a:endParaRPr lang="de-DE" sz="1800" dirty="0"/>
          </a:p>
          <a:p>
            <a:endParaRPr lang="de-DE" sz="1800" dirty="0"/>
          </a:p>
        </p:txBody>
      </p:sp>
      <p:sp>
        <p:nvSpPr>
          <p:cNvPr id="5" name="Textplatzhalter 4">
            <a:extLst>
              <a:ext uri="{FF2B5EF4-FFF2-40B4-BE49-F238E27FC236}">
                <a16:creationId xmlns:a16="http://schemas.microsoft.com/office/drawing/2014/main" id="{077FF30C-5855-0DA3-1EBA-4F3072A500F0}"/>
              </a:ext>
            </a:extLst>
          </p:cNvPr>
          <p:cNvSpPr>
            <a:spLocks noGrp="1"/>
          </p:cNvSpPr>
          <p:nvPr>
            <p:ph type="body" sz="quarter" idx="3"/>
          </p:nvPr>
        </p:nvSpPr>
        <p:spPr/>
        <p:txBody>
          <a:bodyPr/>
          <a:lstStyle/>
          <a:p>
            <a:r>
              <a:rPr lang="de-DE" dirty="0"/>
              <a:t>Paulus </a:t>
            </a:r>
          </a:p>
        </p:txBody>
      </p:sp>
      <p:sp>
        <p:nvSpPr>
          <p:cNvPr id="6" name="Textplatzhalter 5">
            <a:extLst>
              <a:ext uri="{FF2B5EF4-FFF2-40B4-BE49-F238E27FC236}">
                <a16:creationId xmlns:a16="http://schemas.microsoft.com/office/drawing/2014/main" id="{255E52B1-0EC8-A380-93EA-985A5E9CCD55}"/>
              </a:ext>
            </a:extLst>
          </p:cNvPr>
          <p:cNvSpPr>
            <a:spLocks noGrp="1"/>
          </p:cNvSpPr>
          <p:nvPr>
            <p:ph type="body" sz="half" idx="16"/>
          </p:nvPr>
        </p:nvSpPr>
        <p:spPr/>
        <p:txBody>
          <a:bodyPr>
            <a:normAutofit/>
          </a:bodyPr>
          <a:lstStyle/>
          <a:p>
            <a:r>
              <a:rPr lang="de-DE" sz="1800" dirty="0"/>
              <a:t>Christus ähnlich sein</a:t>
            </a:r>
          </a:p>
          <a:p>
            <a:r>
              <a:rPr lang="de-DE" sz="1800" dirty="0"/>
              <a:t>Knechtsgestalt annehmen</a:t>
            </a:r>
          </a:p>
          <a:p>
            <a:r>
              <a:rPr lang="de-DE" sz="1800" dirty="0"/>
              <a:t>Diener sein</a:t>
            </a:r>
          </a:p>
          <a:p>
            <a:r>
              <a:rPr lang="de-DE" sz="1800" dirty="0"/>
              <a:t>Geschwister gewinnen Zuversicht</a:t>
            </a:r>
          </a:p>
          <a:p>
            <a:r>
              <a:rPr lang="de-DE" sz="1800" dirty="0"/>
              <a:t>Geschwister werden ermutigt das Wort zu predigen</a:t>
            </a:r>
          </a:p>
          <a:p>
            <a:endParaRPr lang="de-DE" sz="1800" dirty="0"/>
          </a:p>
        </p:txBody>
      </p:sp>
      <p:sp>
        <p:nvSpPr>
          <p:cNvPr id="7" name="Textplatzhalter 6">
            <a:extLst>
              <a:ext uri="{FF2B5EF4-FFF2-40B4-BE49-F238E27FC236}">
                <a16:creationId xmlns:a16="http://schemas.microsoft.com/office/drawing/2014/main" id="{9D02F2D1-A91F-1E5C-BEBE-5E7244AEDC67}"/>
              </a:ext>
            </a:extLst>
          </p:cNvPr>
          <p:cNvSpPr>
            <a:spLocks noGrp="1"/>
          </p:cNvSpPr>
          <p:nvPr>
            <p:ph type="body" sz="quarter" idx="13"/>
          </p:nvPr>
        </p:nvSpPr>
        <p:spPr/>
        <p:txBody>
          <a:bodyPr/>
          <a:lstStyle/>
          <a:p>
            <a:r>
              <a:rPr lang="de-DE" dirty="0"/>
              <a:t>Die Gemeinde</a:t>
            </a:r>
          </a:p>
        </p:txBody>
      </p:sp>
      <p:sp>
        <p:nvSpPr>
          <p:cNvPr id="8" name="Textplatzhalter 7">
            <a:extLst>
              <a:ext uri="{FF2B5EF4-FFF2-40B4-BE49-F238E27FC236}">
                <a16:creationId xmlns:a16="http://schemas.microsoft.com/office/drawing/2014/main" id="{34513669-7EC8-AD6E-C7F2-922005681CB4}"/>
              </a:ext>
            </a:extLst>
          </p:cNvPr>
          <p:cNvSpPr>
            <a:spLocks noGrp="1"/>
          </p:cNvSpPr>
          <p:nvPr>
            <p:ph type="body" sz="half" idx="17"/>
          </p:nvPr>
        </p:nvSpPr>
        <p:spPr>
          <a:xfrm>
            <a:off x="7224156" y="3022673"/>
            <a:ext cx="3443844" cy="2913513"/>
          </a:xfrm>
        </p:spPr>
        <p:txBody>
          <a:bodyPr>
            <a:normAutofit/>
          </a:bodyPr>
          <a:lstStyle/>
          <a:p>
            <a:r>
              <a:rPr lang="de-DE" sz="1800" dirty="0"/>
              <a:t>Heilige Geist schmückt Braut</a:t>
            </a:r>
          </a:p>
          <a:p>
            <a:r>
              <a:rPr lang="de-DE" sz="1800" dirty="0"/>
              <a:t>Eigennutz entsagen</a:t>
            </a:r>
          </a:p>
          <a:p>
            <a:r>
              <a:rPr lang="de-DE" sz="1800" dirty="0"/>
              <a:t>Diener der Einheit sein, der auf das Wohl des anderen schaut</a:t>
            </a:r>
          </a:p>
          <a:p>
            <a:r>
              <a:rPr lang="de-DE" sz="1800" dirty="0"/>
              <a:t>Ein Licht sein wie Sterne am Nachthimmel </a:t>
            </a:r>
          </a:p>
        </p:txBody>
      </p:sp>
    </p:spTree>
    <p:extLst>
      <p:ext uri="{BB962C8B-B14F-4D97-AF65-F5344CB8AC3E}">
        <p14:creationId xmlns:p14="http://schemas.microsoft.com/office/powerpoint/2010/main" val="4021856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linds(horizontal)">
                                      <p:cBhvr>
                                        <p:cTn id="13" dur="500"/>
                                        <p:tgtEl>
                                          <p:spTgt spid="6">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linds(horizontal)">
                                      <p:cBhvr>
                                        <p:cTn id="16" dur="500"/>
                                        <p:tgtEl>
                                          <p:spTgt spid="6">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DE640-82B0-2188-DF88-CB6914DD062E}"/>
              </a:ext>
            </a:extLst>
          </p:cNvPr>
          <p:cNvSpPr>
            <a:spLocks noGrp="1"/>
          </p:cNvSpPr>
          <p:nvPr>
            <p:ph type="ctrTitle"/>
          </p:nvPr>
        </p:nvSpPr>
        <p:spPr/>
        <p:txBody>
          <a:bodyPr/>
          <a:lstStyle/>
          <a:p>
            <a:r>
              <a:rPr lang="de-DE" dirty="0"/>
              <a:t>SEGEN</a:t>
            </a:r>
          </a:p>
        </p:txBody>
      </p:sp>
      <p:sp>
        <p:nvSpPr>
          <p:cNvPr id="3" name="Untertitel 2">
            <a:extLst>
              <a:ext uri="{FF2B5EF4-FFF2-40B4-BE49-F238E27FC236}">
                <a16:creationId xmlns:a16="http://schemas.microsoft.com/office/drawing/2014/main" id="{E37ADA89-FD40-1744-F6DE-1F534BEC1BF7}"/>
              </a:ext>
            </a:extLst>
          </p:cNvPr>
          <p:cNvSpPr>
            <a:spLocks noGrp="1"/>
          </p:cNvSpPr>
          <p:nvPr>
            <p:ph type="subTitle" idx="1"/>
          </p:nvPr>
        </p:nvSpPr>
        <p:spPr>
          <a:xfrm>
            <a:off x="680322" y="4394039"/>
            <a:ext cx="8144134" cy="1576455"/>
          </a:xfrm>
        </p:spPr>
        <p:txBody>
          <a:bodyPr>
            <a:normAutofit/>
          </a:bodyPr>
          <a:lstStyle/>
          <a:p>
            <a:pPr algn="ctr"/>
            <a:r>
              <a:rPr lang="de-DE" sz="3200" dirty="0"/>
              <a:t>Der Gott des Friedens segne euch mit dem</a:t>
            </a:r>
          </a:p>
          <a:p>
            <a:pPr algn="ctr"/>
            <a:r>
              <a:rPr lang="de-DE" sz="3200" dirty="0"/>
              <a:t> Frieden von Gott</a:t>
            </a:r>
          </a:p>
        </p:txBody>
      </p:sp>
    </p:spTree>
    <p:extLst>
      <p:ext uri="{BB962C8B-B14F-4D97-AF65-F5344CB8AC3E}">
        <p14:creationId xmlns:p14="http://schemas.microsoft.com/office/powerpoint/2010/main" val="7901405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0</TotalTime>
  <Words>647</Words>
  <Application>Microsoft Macintosh PowerPoint</Application>
  <PresentationFormat>Breitbild</PresentationFormat>
  <Paragraphs>108</Paragraphs>
  <Slides>9</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PT Serif</vt:lpstr>
      <vt:lpstr>Trebuchet MS</vt:lpstr>
      <vt:lpstr>Berlin</vt:lpstr>
      <vt:lpstr>PowerPoint-Präsentation</vt:lpstr>
      <vt:lpstr>Einführung</vt:lpstr>
      <vt:lpstr>Drei Schwerpunkte im Philipperbrief</vt:lpstr>
      <vt:lpstr>Christushymnus (Jesus und seine Mission) </vt:lpstr>
      <vt:lpstr>Jesus und seine Mission</vt:lpstr>
      <vt:lpstr>Paulus und seine Mission</vt:lpstr>
      <vt:lpstr>Die Gemeinde und ihre Mission</vt:lpstr>
      <vt:lpstr>Zusammenfassung des Philipperbriefes</vt:lpstr>
      <vt:lpstr>SEGEN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Philipperbrief</dc:title>
  <dc:creator>Peter Biber</dc:creator>
  <cp:lastModifiedBy>Peter Biber</cp:lastModifiedBy>
  <cp:revision>12</cp:revision>
  <cp:lastPrinted>2023-05-25T08:58:52Z</cp:lastPrinted>
  <dcterms:created xsi:type="dcterms:W3CDTF">2023-04-12T06:01:01Z</dcterms:created>
  <dcterms:modified xsi:type="dcterms:W3CDTF">2023-06-30T13:45:25Z</dcterms:modified>
</cp:coreProperties>
</file>