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9" r:id="rId4"/>
    <p:sldId id="270" r:id="rId5"/>
    <p:sldId id="271" r:id="rId6"/>
    <p:sldId id="272" r:id="rId7"/>
    <p:sldId id="273" r:id="rId8"/>
    <p:sldId id="274" r:id="rId9"/>
    <p:sldId id="276" r:id="rId10"/>
    <p:sldId id="256" r:id="rId11"/>
    <p:sldId id="259" r:id="rId12"/>
    <p:sldId id="257" r:id="rId13"/>
    <p:sldId id="260" r:id="rId14"/>
    <p:sldId id="261" r:id="rId15"/>
    <p:sldId id="262" r:id="rId16"/>
    <p:sldId id="265" r:id="rId17"/>
    <p:sldId id="266" r:id="rId18"/>
    <p:sldId id="264" r:id="rId19"/>
    <p:sldId id="263"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5" autoAdjust="0"/>
    <p:restoredTop sz="94660"/>
  </p:normalViewPr>
  <p:slideViewPr>
    <p:cSldViewPr snapToGrid="0">
      <p:cViewPr varScale="1">
        <p:scale>
          <a:sx n="88" d="100"/>
          <a:sy n="88" d="100"/>
        </p:scale>
        <p:origin x="54"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0D263681-1887-4724-9D7C-40BE5988B587}" type="datetimeFigureOut">
              <a:rPr lang="en-US" smtClean="0"/>
              <a:t>11/2/2024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325162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0D263681-1887-4724-9D7C-40BE5988B587}" type="datetimeFigureOut">
              <a:rPr lang="en-US" smtClean="0"/>
              <a:t>11/2/2024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327856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0D263681-1887-4724-9D7C-40BE5988B587}" type="datetimeFigureOut">
              <a:rPr lang="en-US" smtClean="0"/>
              <a:t>11/2/2024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34116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73360" y="2859075"/>
            <a:ext cx="10842907" cy="2490139"/>
          </a:xfrm>
          <a:prstGeom prst="rect">
            <a:avLst/>
          </a:prstGeom>
        </p:spPr>
        <p:txBody>
          <a:bodyPr/>
          <a:lstStyle>
            <a:lvl1pPr algn="l">
              <a:defRPr sz="4667"/>
            </a:lvl1pPr>
          </a:lstStyle>
          <a:p>
            <a:r>
              <a:rPr lang="de-DE" dirty="0" smtClean="0"/>
              <a:t>Headline Arial </a:t>
            </a:r>
            <a:r>
              <a:rPr lang="de-DE" dirty="0" err="1" smtClean="0"/>
              <a:t>Bold</a:t>
            </a:r>
            <a:r>
              <a:rPr lang="de-DE" dirty="0" smtClean="0"/>
              <a:t> 35 Pt</a:t>
            </a:r>
            <a:br>
              <a:rPr lang="de-DE" dirty="0" smtClean="0"/>
            </a:br>
            <a:r>
              <a:rPr lang="de-DE" dirty="0" err="1" smtClean="0"/>
              <a:t>Grossbuchstaben</a:t>
            </a:r>
            <a:endParaRPr lang="de-CH" dirty="0"/>
          </a:p>
        </p:txBody>
      </p:sp>
    </p:spTree>
    <p:extLst>
      <p:ext uri="{BB962C8B-B14F-4D97-AF65-F5344CB8AC3E}">
        <p14:creationId xmlns:p14="http://schemas.microsoft.com/office/powerpoint/2010/main" val="201091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osse Überschrift und Text">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727515" y="548680"/>
            <a:ext cx="9888752" cy="788765"/>
          </a:xfrm>
          <a:prstGeom prst="rect">
            <a:avLst/>
          </a:prstGeom>
        </p:spPr>
        <p:txBody>
          <a:bodyPr>
            <a:normAutofit/>
          </a:bodyPr>
          <a:lstStyle>
            <a:lvl1pPr algn="l">
              <a:defRPr sz="4000" baseline="0"/>
            </a:lvl1pPr>
          </a:lstStyle>
          <a:p>
            <a:r>
              <a:rPr lang="de-DE" dirty="0" smtClean="0"/>
              <a:t>Überschrift 1 – Arial </a:t>
            </a:r>
            <a:r>
              <a:rPr lang="de-DE" dirty="0" err="1" smtClean="0"/>
              <a:t>Bold</a:t>
            </a:r>
            <a:r>
              <a:rPr lang="de-DE" dirty="0" smtClean="0"/>
              <a:t> 30</a:t>
            </a:r>
            <a:br>
              <a:rPr lang="de-DE" dirty="0" smtClean="0"/>
            </a:br>
            <a:endParaRPr lang="de-CH" dirty="0"/>
          </a:p>
        </p:txBody>
      </p:sp>
      <p:sp>
        <p:nvSpPr>
          <p:cNvPr id="6" name="Textplatzhalter 2"/>
          <p:cNvSpPr>
            <a:spLocks noGrp="1"/>
          </p:cNvSpPr>
          <p:nvPr>
            <p:ph type="body" idx="13" hasCustomPrompt="1"/>
          </p:nvPr>
        </p:nvSpPr>
        <p:spPr>
          <a:xfrm>
            <a:off x="513952" y="1796819"/>
            <a:ext cx="11150667" cy="4512965"/>
          </a:xfrm>
          <a:prstGeom prst="rect">
            <a:avLst/>
          </a:prstGeom>
        </p:spPr>
        <p:txBody>
          <a:bodyPr anchor="t">
            <a:normAutofit/>
          </a:bodyPr>
          <a:lstStyle>
            <a:lvl1pPr marL="0" indent="0">
              <a:spcBef>
                <a:spcPts val="0"/>
              </a:spcBef>
              <a:buNone/>
              <a:defRPr sz="2667" b="0" baseline="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err="1" smtClean="0"/>
              <a:t>Fliesstext</a:t>
            </a:r>
            <a:r>
              <a:rPr lang="de-DE" dirty="0" smtClean="0"/>
              <a:t>: </a:t>
            </a:r>
            <a:br>
              <a:rPr lang="de-DE" dirty="0" smtClean="0"/>
            </a:br>
            <a:r>
              <a:rPr lang="de-DE" dirty="0" smtClean="0"/>
              <a:t>Zeilenabstand: Arial, 20 Pt., einfach</a:t>
            </a:r>
          </a:p>
          <a:p>
            <a:pPr lvl="0"/>
            <a:endParaRPr lang="de-DE" dirty="0" smtClean="0"/>
          </a:p>
          <a:p>
            <a:pPr lvl="0"/>
            <a:endParaRPr lang="de-DE" dirty="0" smtClean="0"/>
          </a:p>
          <a:p>
            <a:pPr lvl="0"/>
            <a:endParaRPr lang="de-DE" dirty="0" smtClean="0"/>
          </a:p>
          <a:p>
            <a:pPr lvl="0"/>
            <a:endParaRPr lang="de-DE" dirty="0" smtClean="0"/>
          </a:p>
        </p:txBody>
      </p:sp>
    </p:spTree>
    <p:extLst>
      <p:ext uri="{BB962C8B-B14F-4D97-AF65-F5344CB8AC3E}">
        <p14:creationId xmlns:p14="http://schemas.microsoft.com/office/powerpoint/2010/main" val="417175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Aufzählung">
    <p:spTree>
      <p:nvGrpSpPr>
        <p:cNvPr id="1" name=""/>
        <p:cNvGrpSpPr/>
        <p:nvPr/>
      </p:nvGrpSpPr>
      <p:grpSpPr>
        <a:xfrm>
          <a:off x="0" y="0"/>
          <a:ext cx="0" cy="0"/>
          <a:chOff x="0" y="0"/>
          <a:chExt cx="0" cy="0"/>
        </a:xfrm>
      </p:grpSpPr>
      <p:sp>
        <p:nvSpPr>
          <p:cNvPr id="5" name="Titel 1"/>
          <p:cNvSpPr>
            <a:spLocks noGrp="1"/>
          </p:cNvSpPr>
          <p:nvPr>
            <p:ph type="title" hasCustomPrompt="1"/>
          </p:nvPr>
        </p:nvSpPr>
        <p:spPr>
          <a:xfrm>
            <a:off x="1727515" y="548680"/>
            <a:ext cx="9888752" cy="788765"/>
          </a:xfrm>
          <a:prstGeom prst="rect">
            <a:avLst/>
          </a:prstGeom>
        </p:spPr>
        <p:txBody>
          <a:bodyPr>
            <a:normAutofit/>
          </a:bodyPr>
          <a:lstStyle>
            <a:lvl1pPr algn="l">
              <a:defRPr sz="4000" baseline="0"/>
            </a:lvl1pPr>
          </a:lstStyle>
          <a:p>
            <a:r>
              <a:rPr lang="de-DE" dirty="0" smtClean="0"/>
              <a:t>Überschrift 1 – Arial </a:t>
            </a:r>
            <a:r>
              <a:rPr lang="de-DE" dirty="0" err="1" smtClean="0"/>
              <a:t>Bold</a:t>
            </a:r>
            <a:r>
              <a:rPr lang="de-DE" dirty="0" smtClean="0"/>
              <a:t> 30</a:t>
            </a:r>
            <a:br>
              <a:rPr lang="de-DE" dirty="0" smtClean="0"/>
            </a:br>
            <a:endParaRPr lang="de-CH" dirty="0"/>
          </a:p>
        </p:txBody>
      </p:sp>
      <p:sp>
        <p:nvSpPr>
          <p:cNvPr id="6" name="Inhaltsplatzhalter 2"/>
          <p:cNvSpPr>
            <a:spLocks noGrp="1"/>
          </p:cNvSpPr>
          <p:nvPr>
            <p:ph idx="1" hasCustomPrompt="1"/>
          </p:nvPr>
        </p:nvSpPr>
        <p:spPr>
          <a:xfrm>
            <a:off x="465600" y="1700808"/>
            <a:ext cx="11150667" cy="816091"/>
          </a:xfrm>
          <a:prstGeom prst="rect">
            <a:avLst/>
          </a:prstGeom>
        </p:spPr>
        <p:txBody>
          <a:bodyPr anchor="ctr">
            <a:normAutofit/>
          </a:bodyPr>
          <a:lstStyle>
            <a:lvl1pPr marL="0" indent="0">
              <a:buNone/>
              <a:defRPr sz="2667" b="1" baseline="0">
                <a:latin typeface="+mn-lt"/>
              </a:defRPr>
            </a:lvl1pPr>
          </a:lstStyle>
          <a:p>
            <a:pPr lvl="0"/>
            <a:r>
              <a:rPr lang="de-CH" dirty="0" smtClean="0"/>
              <a:t>Überschrift 2 – Arial </a:t>
            </a:r>
            <a:r>
              <a:rPr lang="de-CH" dirty="0" err="1" smtClean="0"/>
              <a:t>Bold</a:t>
            </a:r>
            <a:r>
              <a:rPr lang="de-CH" dirty="0" smtClean="0"/>
              <a:t> 20 Pt.</a:t>
            </a:r>
          </a:p>
        </p:txBody>
      </p:sp>
      <p:sp>
        <p:nvSpPr>
          <p:cNvPr id="8" name="Textplatzhalter 2"/>
          <p:cNvSpPr>
            <a:spLocks noGrp="1"/>
          </p:cNvSpPr>
          <p:nvPr>
            <p:ph type="body" idx="13" hasCustomPrompt="1"/>
          </p:nvPr>
        </p:nvSpPr>
        <p:spPr>
          <a:xfrm>
            <a:off x="465600" y="2564904"/>
            <a:ext cx="11150667" cy="3744880"/>
          </a:xfrm>
          <a:prstGeom prst="rect">
            <a:avLst/>
          </a:prstGeom>
        </p:spPr>
        <p:txBody>
          <a:bodyPr anchor="t">
            <a:normAutofit/>
          </a:bodyPr>
          <a:lstStyle>
            <a:lvl1pPr marL="239994" indent="-287993">
              <a:spcBef>
                <a:spcPts val="0"/>
              </a:spcBef>
              <a:buFont typeface="Arial" panose="020B0604020202020204" pitchFamily="34" charset="0"/>
              <a:buChar char="•"/>
              <a:defRPr sz="2667" b="0" baseline="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smtClean="0"/>
              <a:t>Aufzählung </a:t>
            </a:r>
          </a:p>
          <a:p>
            <a:pPr lvl="0"/>
            <a:r>
              <a:rPr lang="de-DE" dirty="0" smtClean="0"/>
              <a:t>Zeilenabstand: einfach</a:t>
            </a:r>
          </a:p>
          <a:p>
            <a:pPr lvl="0"/>
            <a:r>
              <a:rPr lang="de-DE" dirty="0" smtClean="0"/>
              <a:t>Arial</a:t>
            </a:r>
          </a:p>
          <a:p>
            <a:pPr lvl="0"/>
            <a:r>
              <a:rPr lang="de-DE" dirty="0" smtClean="0"/>
              <a:t>20 Pt.</a:t>
            </a:r>
          </a:p>
          <a:p>
            <a:pPr lvl="0"/>
            <a:endParaRPr lang="de-DE" dirty="0" smtClean="0"/>
          </a:p>
          <a:p>
            <a:pPr lvl="0"/>
            <a:endParaRPr lang="de-DE" dirty="0" smtClean="0"/>
          </a:p>
          <a:p>
            <a:pPr lvl="0"/>
            <a:endParaRPr lang="de-DE" dirty="0" smtClean="0"/>
          </a:p>
          <a:p>
            <a:pPr lvl="0"/>
            <a:endParaRPr lang="de-DE" dirty="0" smtClean="0"/>
          </a:p>
          <a:p>
            <a:pPr lvl="0"/>
            <a:endParaRPr lang="de-DE" dirty="0" smtClean="0"/>
          </a:p>
        </p:txBody>
      </p:sp>
    </p:spTree>
    <p:extLst>
      <p:ext uri="{BB962C8B-B14F-4D97-AF65-F5344CB8AC3E}">
        <p14:creationId xmlns:p14="http://schemas.microsoft.com/office/powerpoint/2010/main" val="345454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27515" y="548680"/>
            <a:ext cx="9888752" cy="788765"/>
          </a:xfrm>
          <a:prstGeom prst="rect">
            <a:avLst/>
          </a:prstGeom>
        </p:spPr>
        <p:txBody>
          <a:bodyPr>
            <a:normAutofit/>
          </a:bodyPr>
          <a:lstStyle>
            <a:lvl1pPr algn="l">
              <a:defRPr sz="4000" baseline="0"/>
            </a:lvl1pPr>
          </a:lstStyle>
          <a:p>
            <a:r>
              <a:rPr lang="de-DE" dirty="0" smtClean="0"/>
              <a:t>Überschrift 1 – Arial </a:t>
            </a:r>
            <a:r>
              <a:rPr lang="de-DE" dirty="0" err="1" smtClean="0"/>
              <a:t>Bold</a:t>
            </a:r>
            <a:r>
              <a:rPr lang="de-DE" dirty="0" smtClean="0"/>
              <a:t> 30</a:t>
            </a:r>
            <a:br>
              <a:rPr lang="de-DE" dirty="0" smtClean="0"/>
            </a:br>
            <a:endParaRPr lang="de-CH" dirty="0"/>
          </a:p>
        </p:txBody>
      </p:sp>
      <p:sp>
        <p:nvSpPr>
          <p:cNvPr id="3" name="Inhaltsplatzhalter 2"/>
          <p:cNvSpPr>
            <a:spLocks noGrp="1"/>
          </p:cNvSpPr>
          <p:nvPr>
            <p:ph idx="1" hasCustomPrompt="1"/>
          </p:nvPr>
        </p:nvSpPr>
        <p:spPr>
          <a:xfrm>
            <a:off x="513952" y="1700808"/>
            <a:ext cx="11150667" cy="816091"/>
          </a:xfrm>
          <a:prstGeom prst="rect">
            <a:avLst/>
          </a:prstGeom>
        </p:spPr>
        <p:txBody>
          <a:bodyPr anchor="ctr">
            <a:normAutofit/>
          </a:bodyPr>
          <a:lstStyle>
            <a:lvl1pPr marL="0" indent="0">
              <a:buNone/>
              <a:defRPr sz="2667" b="1" baseline="0">
                <a:latin typeface="+mn-lt"/>
              </a:defRPr>
            </a:lvl1pPr>
          </a:lstStyle>
          <a:p>
            <a:pPr lvl="0"/>
            <a:r>
              <a:rPr lang="de-CH" dirty="0" smtClean="0"/>
              <a:t>Überschrift 2 – Arial </a:t>
            </a:r>
            <a:r>
              <a:rPr lang="de-CH" dirty="0" err="1" smtClean="0"/>
              <a:t>Bold</a:t>
            </a:r>
            <a:r>
              <a:rPr lang="de-CH" dirty="0" smtClean="0"/>
              <a:t> 20 Pt.</a:t>
            </a:r>
          </a:p>
        </p:txBody>
      </p:sp>
      <p:sp>
        <p:nvSpPr>
          <p:cNvPr id="7" name="Textplatzhalter 2"/>
          <p:cNvSpPr>
            <a:spLocks noGrp="1"/>
          </p:cNvSpPr>
          <p:nvPr>
            <p:ph type="body" idx="13" hasCustomPrompt="1"/>
          </p:nvPr>
        </p:nvSpPr>
        <p:spPr>
          <a:xfrm>
            <a:off x="513952" y="2564904"/>
            <a:ext cx="11150667" cy="3744880"/>
          </a:xfrm>
          <a:prstGeom prst="rect">
            <a:avLst/>
          </a:prstGeom>
        </p:spPr>
        <p:txBody>
          <a:bodyPr anchor="t">
            <a:normAutofit/>
          </a:bodyPr>
          <a:lstStyle>
            <a:lvl1pPr marL="0" indent="0">
              <a:spcBef>
                <a:spcPts val="0"/>
              </a:spcBef>
              <a:buNone/>
              <a:defRPr sz="2667" b="0" baseline="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err="1" smtClean="0"/>
              <a:t>Fliesstext</a:t>
            </a:r>
            <a:r>
              <a:rPr lang="de-DE" dirty="0" smtClean="0"/>
              <a:t>: </a:t>
            </a:r>
            <a:br>
              <a:rPr lang="de-DE" dirty="0" smtClean="0"/>
            </a:br>
            <a:r>
              <a:rPr lang="de-DE" dirty="0" smtClean="0"/>
              <a:t>Zeilenabstand: Arial, 20 Pt., einfach</a:t>
            </a:r>
          </a:p>
          <a:p>
            <a:pPr lvl="0"/>
            <a:endParaRPr lang="de-DE" dirty="0" smtClean="0"/>
          </a:p>
          <a:p>
            <a:pPr lvl="0"/>
            <a:endParaRPr lang="de-DE" dirty="0" smtClean="0"/>
          </a:p>
          <a:p>
            <a:pPr lvl="0"/>
            <a:endParaRPr lang="de-DE" dirty="0" smtClean="0"/>
          </a:p>
          <a:p>
            <a:pPr lvl="0"/>
            <a:endParaRPr lang="de-DE" dirty="0" smtClean="0"/>
          </a:p>
        </p:txBody>
      </p:sp>
    </p:spTree>
    <p:extLst>
      <p:ext uri="{BB962C8B-B14F-4D97-AF65-F5344CB8AC3E}">
        <p14:creationId xmlns:p14="http://schemas.microsoft.com/office/powerpoint/2010/main" val="25192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ild gross">
    <p:spTree>
      <p:nvGrpSpPr>
        <p:cNvPr id="1" name=""/>
        <p:cNvGrpSpPr/>
        <p:nvPr/>
      </p:nvGrpSpPr>
      <p:grpSpPr>
        <a:xfrm>
          <a:off x="0" y="0"/>
          <a:ext cx="0" cy="0"/>
          <a:chOff x="0" y="0"/>
          <a:chExt cx="0" cy="0"/>
        </a:xfrm>
      </p:grpSpPr>
      <p:sp>
        <p:nvSpPr>
          <p:cNvPr id="10" name="Textplatzhalter 6"/>
          <p:cNvSpPr>
            <a:spLocks noGrp="1"/>
          </p:cNvSpPr>
          <p:nvPr>
            <p:ph idx="1"/>
          </p:nvPr>
        </p:nvSpPr>
        <p:spPr>
          <a:xfrm>
            <a:off x="624417" y="1940984"/>
            <a:ext cx="10992196" cy="4368800"/>
          </a:xfrm>
          <a:prstGeom prst="rect">
            <a:avLst/>
          </a:prstGeom>
        </p:spPr>
        <p:txBody>
          <a:bodyPr vert="horz" lIns="91440" tIns="45720" rIns="91440" bIns="45720" rtlCol="0">
            <a:normAutofit/>
          </a:bodyPr>
          <a:lstStyle/>
          <a:p>
            <a:pPr lvl="0"/>
            <a:endParaRPr lang="de-CH" dirty="0"/>
          </a:p>
        </p:txBody>
      </p:sp>
      <p:sp>
        <p:nvSpPr>
          <p:cNvPr id="4" name="Titel 1"/>
          <p:cNvSpPr>
            <a:spLocks noGrp="1"/>
          </p:cNvSpPr>
          <p:nvPr>
            <p:ph type="title" hasCustomPrompt="1"/>
          </p:nvPr>
        </p:nvSpPr>
        <p:spPr>
          <a:xfrm>
            <a:off x="1727515" y="548680"/>
            <a:ext cx="9888752" cy="788765"/>
          </a:xfrm>
          <a:prstGeom prst="rect">
            <a:avLst/>
          </a:prstGeom>
        </p:spPr>
        <p:txBody>
          <a:bodyPr>
            <a:normAutofit/>
          </a:bodyPr>
          <a:lstStyle>
            <a:lvl1pPr algn="l">
              <a:defRPr sz="4000" baseline="0"/>
            </a:lvl1pPr>
          </a:lstStyle>
          <a:p>
            <a:r>
              <a:rPr lang="de-DE" dirty="0" smtClean="0"/>
              <a:t>Überschrift 1 – Arial </a:t>
            </a:r>
            <a:r>
              <a:rPr lang="de-DE" dirty="0" err="1" smtClean="0"/>
              <a:t>Bold</a:t>
            </a:r>
            <a:r>
              <a:rPr lang="de-DE" dirty="0" smtClean="0"/>
              <a:t> 30</a:t>
            </a:r>
            <a:br>
              <a:rPr lang="de-DE" dirty="0" smtClean="0"/>
            </a:br>
            <a:endParaRPr lang="de-CH" dirty="0"/>
          </a:p>
        </p:txBody>
      </p:sp>
    </p:spTree>
    <p:extLst>
      <p:ext uri="{BB962C8B-B14F-4D97-AF65-F5344CB8AC3E}">
        <p14:creationId xmlns:p14="http://schemas.microsoft.com/office/powerpoint/2010/main" val="232828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0D263681-1887-4724-9D7C-40BE5988B587}" type="datetimeFigureOut">
              <a:rPr lang="en-US" smtClean="0"/>
              <a:t>11/2/2024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33722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0D263681-1887-4724-9D7C-40BE5988B587}" type="datetimeFigureOut">
              <a:rPr lang="en-US" smtClean="0"/>
              <a:t>11/2/2024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327412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0D263681-1887-4724-9D7C-40BE5988B587}" type="datetimeFigureOut">
              <a:rPr lang="en-US" smtClean="0"/>
              <a:t>11/2/2024</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148530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0D263681-1887-4724-9D7C-40BE5988B587}" type="datetimeFigureOut">
              <a:rPr lang="en-US" smtClean="0"/>
              <a:t>11/2/2024</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388824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0D263681-1887-4724-9D7C-40BE5988B587}" type="datetimeFigureOut">
              <a:rPr lang="en-US" smtClean="0"/>
              <a:t>11/2/2024</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412148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D263681-1887-4724-9D7C-40BE5988B587}" type="datetimeFigureOut">
              <a:rPr lang="en-US" smtClean="0"/>
              <a:t>11/2/2024</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399026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0D263681-1887-4724-9D7C-40BE5988B587}" type="datetimeFigureOut">
              <a:rPr lang="en-US" smtClean="0"/>
              <a:t>11/2/2024</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260858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0D263681-1887-4724-9D7C-40BE5988B587}" type="datetimeFigureOut">
              <a:rPr lang="en-US" smtClean="0"/>
              <a:t>11/2/2024</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AF36AA0-E7A1-4B6E-A110-2986C6A058F1}" type="slidenum">
              <a:rPr lang="en-US" smtClean="0"/>
              <a:t>‹Nr.›</a:t>
            </a:fld>
            <a:endParaRPr lang="en-US"/>
          </a:p>
        </p:txBody>
      </p:sp>
    </p:spTree>
    <p:extLst>
      <p:ext uri="{BB962C8B-B14F-4D97-AF65-F5344CB8AC3E}">
        <p14:creationId xmlns:p14="http://schemas.microsoft.com/office/powerpoint/2010/main" val="23613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63681-1887-4724-9D7C-40BE5988B587}" type="datetimeFigureOut">
              <a:rPr lang="en-US" smtClean="0"/>
              <a:t>11/2/2024</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36AA0-E7A1-4B6E-A110-2986C6A058F1}" type="slidenum">
              <a:rPr lang="en-US" smtClean="0"/>
              <a:t>‹Nr.›</a:t>
            </a:fld>
            <a:endParaRPr lang="en-US"/>
          </a:p>
        </p:txBody>
      </p:sp>
    </p:spTree>
    <p:extLst>
      <p:ext uri="{BB962C8B-B14F-4D97-AF65-F5344CB8AC3E}">
        <p14:creationId xmlns:p14="http://schemas.microsoft.com/office/powerpoint/2010/main" val="2678248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s://www.youtube.com/watch?v=pKvqAcclA-c"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Videos/Clip%20BLB%20&#214;sterreich.mp4"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1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6.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a:t>Bibellesebund</a:t>
            </a:r>
          </a:p>
        </p:txBody>
      </p:sp>
    </p:spTree>
    <p:extLst>
      <p:ext uri="{BB962C8B-B14F-4D97-AF65-F5344CB8AC3E}">
        <p14:creationId xmlns:p14="http://schemas.microsoft.com/office/powerpoint/2010/main" val="235259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76563" cy="693625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374130" y="4712034"/>
            <a:ext cx="8834150"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de-DE" sz="72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Ein Wohlgeruch Christi</a:t>
            </a:r>
            <a:endParaRPr lang="de-DE"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1097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771" y="-114300"/>
            <a:ext cx="12276563" cy="693625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hlinkClick r:id="rId4"/>
          </p:cNvPr>
          <p:cNvPicPr>
            <a:picLocks noChangeAspect="1"/>
          </p:cNvPicPr>
          <p:nvPr/>
        </p:nvPicPr>
        <p:blipFill>
          <a:blip r:embed="rId5"/>
          <a:stretch>
            <a:fillRect/>
          </a:stretch>
        </p:blipFill>
        <p:spPr>
          <a:xfrm>
            <a:off x="1556704" y="918812"/>
            <a:ext cx="9078592" cy="5020376"/>
          </a:xfrm>
          <a:prstGeom prst="rect">
            <a:avLst/>
          </a:prstGeom>
        </p:spPr>
      </p:pic>
      <p:sp>
        <p:nvSpPr>
          <p:cNvPr id="5" name="Textfeld 4"/>
          <p:cNvSpPr txBox="1"/>
          <p:nvPr/>
        </p:nvSpPr>
        <p:spPr>
          <a:xfrm>
            <a:off x="3499758" y="6031263"/>
            <a:ext cx="5578928" cy="369332"/>
          </a:xfrm>
          <a:prstGeom prst="rect">
            <a:avLst/>
          </a:prstGeom>
          <a:noFill/>
        </p:spPr>
        <p:txBody>
          <a:bodyPr wrap="square" rtlCol="0">
            <a:spAutoFit/>
          </a:bodyPr>
          <a:lstStyle/>
          <a:p>
            <a:r>
              <a:rPr lang="en-US" dirty="0"/>
              <a:t>https://www.youtube.com/watch?v=pKvqAcclA-c&amp;t=22s</a:t>
            </a:r>
          </a:p>
        </p:txBody>
      </p:sp>
    </p:spTree>
    <p:extLst>
      <p:ext uri="{BB962C8B-B14F-4D97-AF65-F5344CB8AC3E}">
        <p14:creationId xmlns:p14="http://schemas.microsoft.com/office/powerpoint/2010/main" val="3581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276563" cy="6936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99070" y="924655"/>
            <a:ext cx="10676238" cy="5509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1600" b="1" dirty="0">
                <a:solidFill>
                  <a:schemeClr val="bg1"/>
                </a:solidFill>
                <a:effectLst>
                  <a:outerShdw blurRad="38100" dist="38100" dir="2700000" algn="tl">
                    <a:srgbClr val="000000">
                      <a:alpha val="43137"/>
                    </a:srgbClr>
                  </a:outerShdw>
                </a:effectLst>
              </a:rPr>
              <a:t>14</a:t>
            </a:r>
            <a:r>
              <a:rPr lang="de-DE" sz="3200" b="1" dirty="0">
                <a:solidFill>
                  <a:schemeClr val="bg1"/>
                </a:solidFill>
                <a:effectLst>
                  <a:outerShdw blurRad="38100" dist="38100" dir="2700000" algn="tl">
                    <a:srgbClr val="000000">
                      <a:alpha val="43137"/>
                    </a:srgbClr>
                  </a:outerShdw>
                </a:effectLst>
              </a:rPr>
              <a:t> Gott aber sei Dank! </a:t>
            </a:r>
            <a:endParaRPr lang="de-DE" sz="3200" b="1" dirty="0" smtClean="0">
              <a:solidFill>
                <a:schemeClr val="bg1"/>
              </a:solidFill>
              <a:effectLst>
                <a:outerShdw blurRad="38100" dist="38100" dir="2700000" algn="tl">
                  <a:srgbClr val="000000">
                    <a:alpha val="43137"/>
                  </a:srgbClr>
                </a:outerShdw>
              </a:effectLst>
            </a:endParaRPr>
          </a:p>
          <a:p>
            <a:r>
              <a:rPr lang="de-DE" sz="3200" b="1" u="sng" dirty="0" smtClean="0">
                <a:solidFill>
                  <a:schemeClr val="bg1"/>
                </a:solidFill>
                <a:effectLst>
                  <a:outerShdw blurRad="38100" dist="38100" dir="2700000" algn="tl">
                    <a:srgbClr val="000000">
                      <a:alpha val="43137"/>
                    </a:srgbClr>
                  </a:outerShdw>
                </a:effectLst>
              </a:rPr>
              <a:t>Weil </a:t>
            </a:r>
            <a:r>
              <a:rPr lang="de-DE" sz="3200" b="1" u="sng" dirty="0">
                <a:solidFill>
                  <a:schemeClr val="bg1"/>
                </a:solidFill>
                <a:effectLst>
                  <a:outerShdw blurRad="38100" dist="38100" dir="2700000" algn="tl">
                    <a:srgbClr val="000000">
                      <a:alpha val="43137"/>
                    </a:srgbClr>
                  </a:outerShdw>
                </a:effectLst>
              </a:rPr>
              <a:t>wir mit Christus verbunden sind</a:t>
            </a:r>
            <a:r>
              <a:rPr lang="de-DE" sz="3200" b="1" dirty="0">
                <a:solidFill>
                  <a:schemeClr val="bg1"/>
                </a:solidFill>
                <a:effectLst>
                  <a:outerShdw blurRad="38100" dist="38100" dir="2700000" algn="tl">
                    <a:srgbClr val="000000">
                      <a:alpha val="43137"/>
                    </a:srgbClr>
                  </a:outerShdw>
                </a:effectLst>
              </a:rPr>
              <a:t>, lässt er uns immer in seinem Triumphzug mitziehen und macht durch uns an jedem Ort bekannt, wer er ist, sodass sich diese Erkenntnis wie ein wohlriechender Duft überallhin ausbreitet. </a:t>
            </a:r>
            <a:r>
              <a:rPr lang="de-DE" sz="1600" b="1" dirty="0">
                <a:solidFill>
                  <a:schemeClr val="bg1"/>
                </a:solidFill>
                <a:effectLst>
                  <a:outerShdw blurRad="38100" dist="38100" dir="2700000" algn="tl">
                    <a:srgbClr val="000000">
                      <a:alpha val="43137"/>
                    </a:srgbClr>
                  </a:outerShdw>
                </a:effectLst>
              </a:rPr>
              <a:t>15</a:t>
            </a:r>
            <a:r>
              <a:rPr lang="de-DE" sz="3200" b="1" dirty="0">
                <a:solidFill>
                  <a:schemeClr val="bg1"/>
                </a:solidFill>
                <a:effectLst>
                  <a:outerShdw blurRad="38100" dist="38100" dir="2700000" algn="tl">
                    <a:srgbClr val="000000">
                      <a:alpha val="43137"/>
                    </a:srgbClr>
                  </a:outerShdw>
                </a:effectLst>
              </a:rPr>
              <a:t> </a:t>
            </a:r>
            <a:r>
              <a:rPr lang="de-DE" sz="3200" b="1" u="sng" dirty="0">
                <a:solidFill>
                  <a:schemeClr val="bg1"/>
                </a:solidFill>
                <a:effectLst>
                  <a:outerShdw blurRad="38100" dist="38100" dir="2700000" algn="tl">
                    <a:srgbClr val="000000">
                      <a:alpha val="43137"/>
                    </a:srgbClr>
                  </a:outerShdw>
                </a:effectLst>
              </a:rPr>
              <a:t>Ja, weil Christus in uns lebt</a:t>
            </a:r>
            <a:r>
              <a:rPr lang="de-DE" sz="3200" b="1" dirty="0">
                <a:solidFill>
                  <a:schemeClr val="bg1"/>
                </a:solidFill>
                <a:effectLst>
                  <a:outerShdw blurRad="38100" dist="38100" dir="2700000" algn="tl">
                    <a:srgbClr val="000000">
                      <a:alpha val="43137"/>
                    </a:srgbClr>
                  </a:outerShdw>
                </a:effectLst>
              </a:rPr>
              <a:t>, </a:t>
            </a:r>
            <a:r>
              <a:rPr lang="de-DE" sz="3200" b="1" dirty="0">
                <a:solidFill>
                  <a:srgbClr val="FFC000"/>
                </a:solidFill>
                <a:effectLst>
                  <a:outerShdw blurRad="38100" dist="38100" dir="2700000" algn="tl">
                    <a:srgbClr val="000000">
                      <a:alpha val="43137"/>
                    </a:srgbClr>
                  </a:outerShdw>
                </a:effectLst>
              </a:rPr>
              <a:t>sind wir zur Ehre Gottes ein Wohlgeruch</a:t>
            </a:r>
            <a:r>
              <a:rPr lang="de-DE" sz="3200" b="1" dirty="0">
                <a:solidFill>
                  <a:schemeClr val="bg1"/>
                </a:solidFill>
                <a:effectLst>
                  <a:outerShdw blurRad="38100" dist="38100" dir="2700000" algn="tl">
                    <a:srgbClr val="000000">
                      <a:alpha val="43137"/>
                    </a:srgbClr>
                  </a:outerShdw>
                </a:effectLst>
              </a:rPr>
              <a:t>, der sowohl zu denen dringt, die gerettet werden, als auch zu denen, die verloren gehen. </a:t>
            </a:r>
            <a:r>
              <a:rPr lang="de-DE" sz="1600" b="1" dirty="0">
                <a:solidFill>
                  <a:schemeClr val="bg1"/>
                </a:solidFill>
                <a:effectLst>
                  <a:outerShdw blurRad="38100" dist="38100" dir="2700000" algn="tl">
                    <a:srgbClr val="000000">
                      <a:alpha val="43137"/>
                    </a:srgbClr>
                  </a:outerShdw>
                </a:effectLst>
              </a:rPr>
              <a:t>16</a:t>
            </a:r>
            <a:r>
              <a:rPr lang="de-DE" sz="3200" b="1" dirty="0">
                <a:solidFill>
                  <a:schemeClr val="bg1"/>
                </a:solidFill>
                <a:effectLst>
                  <a:outerShdw blurRad="38100" dist="38100" dir="2700000" algn="tl">
                    <a:srgbClr val="000000">
                      <a:alpha val="43137"/>
                    </a:srgbClr>
                  </a:outerShdw>
                </a:effectLst>
              </a:rPr>
              <a:t> Für diese ist es ein Geruch, der auf den Tod hinweist und zum Tod führt; für jene ist es ein Geruch, der auf das Leben hinweist und zum Leben führt</a:t>
            </a:r>
            <a:r>
              <a:rPr lang="de-DE" sz="3200" b="1" dirty="0" smtClean="0">
                <a:solidFill>
                  <a:schemeClr val="bg1"/>
                </a:solidFill>
                <a:effectLst>
                  <a:outerShdw blurRad="38100" dist="38100" dir="2700000" algn="tl">
                    <a:srgbClr val="000000">
                      <a:alpha val="43137"/>
                    </a:srgbClr>
                  </a:outerShdw>
                </a:effectLst>
              </a:rPr>
              <a:t>.</a:t>
            </a:r>
          </a:p>
          <a:p>
            <a:r>
              <a:rPr lang="de-DE" sz="3200" b="1" dirty="0">
                <a:solidFill>
                  <a:schemeClr val="bg1"/>
                </a:solidFill>
                <a:effectLst>
                  <a:outerShdw blurRad="38100" dist="38100" dir="2700000" algn="tl">
                    <a:srgbClr val="000000">
                      <a:alpha val="43137"/>
                    </a:srgbClr>
                  </a:outerShdw>
                </a:effectLst>
              </a:rPr>
              <a:t>	</a:t>
            </a:r>
            <a:r>
              <a:rPr lang="de-DE" sz="3200" b="1" dirty="0" smtClean="0">
                <a:solidFill>
                  <a:schemeClr val="bg1"/>
                </a:solidFill>
                <a:effectLst>
                  <a:outerShdw blurRad="38100" dist="38100" dir="2700000" algn="tl">
                    <a:srgbClr val="000000">
                      <a:alpha val="43137"/>
                    </a:srgbClr>
                  </a:outerShdw>
                </a:effectLst>
              </a:rPr>
              <a:t>						        2.Kor.:2:14-16 NGÜ</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272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276563" cy="6936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99070" y="924655"/>
            <a:ext cx="10676238" cy="206210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3200" b="1" dirty="0" smtClean="0">
                <a:solidFill>
                  <a:schemeClr val="bg1"/>
                </a:solidFill>
                <a:effectLst>
                  <a:outerShdw blurRad="38100" dist="38100" dir="2700000" algn="tl">
                    <a:srgbClr val="000000">
                      <a:alpha val="43137"/>
                    </a:srgbClr>
                  </a:outerShdw>
                </a:effectLst>
              </a:rPr>
              <a:t> </a:t>
            </a:r>
          </a:p>
          <a:p>
            <a:r>
              <a:rPr lang="de-DE" sz="3200" b="1" dirty="0" smtClean="0">
                <a:solidFill>
                  <a:schemeClr val="bg1"/>
                </a:solidFill>
                <a:effectLst>
                  <a:outerShdw blurRad="38100" dist="38100" dir="2700000" algn="tl">
                    <a:srgbClr val="000000">
                      <a:alpha val="43137"/>
                    </a:srgbClr>
                  </a:outerShdw>
                </a:effectLst>
              </a:rPr>
              <a:t>2.Korinther </a:t>
            </a:r>
            <a:r>
              <a:rPr lang="de-DE" sz="3200" b="1" dirty="0">
                <a:solidFill>
                  <a:schemeClr val="bg1"/>
                </a:solidFill>
                <a:effectLst>
                  <a:outerShdw blurRad="38100" dist="38100" dir="2700000" algn="tl">
                    <a:srgbClr val="000000">
                      <a:alpha val="43137"/>
                    </a:srgbClr>
                  </a:outerShdw>
                </a:effectLst>
              </a:rPr>
              <a:t>3:16 … Doch jedes Mal, wenn jemand sich dem Herrn zuwendet, wird die Decke entfernt. </a:t>
            </a:r>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p:txBody>
      </p:sp>
      <p:sp>
        <p:nvSpPr>
          <p:cNvPr id="6" name="Textfeld 5"/>
          <p:cNvSpPr txBox="1"/>
          <p:nvPr/>
        </p:nvSpPr>
        <p:spPr>
          <a:xfrm>
            <a:off x="799070" y="3602038"/>
            <a:ext cx="10676238" cy="304698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3200" b="1" dirty="0" smtClean="0">
                <a:solidFill>
                  <a:schemeClr val="bg1"/>
                </a:solidFill>
                <a:effectLst>
                  <a:outerShdw blurRad="38100" dist="38100" dir="2700000" algn="tl">
                    <a:srgbClr val="000000">
                      <a:alpha val="43137"/>
                    </a:srgbClr>
                  </a:outerShdw>
                </a:effectLst>
              </a:rPr>
              <a:t> </a:t>
            </a:r>
          </a:p>
          <a:p>
            <a:r>
              <a:rPr lang="de-DE" sz="3200" b="1" dirty="0" smtClean="0">
                <a:solidFill>
                  <a:schemeClr val="bg1"/>
                </a:solidFill>
                <a:effectLst>
                  <a:outerShdw blurRad="38100" dist="38100" dir="2700000" algn="tl">
                    <a:srgbClr val="000000">
                      <a:alpha val="43137"/>
                    </a:srgbClr>
                  </a:outerShdw>
                </a:effectLst>
              </a:rPr>
              <a:t>2.Korinther 3:18 </a:t>
            </a:r>
            <a:r>
              <a:rPr lang="de-DE" sz="3200" b="1" dirty="0">
                <a:solidFill>
                  <a:schemeClr val="bg1"/>
                </a:solidFill>
                <a:effectLst>
                  <a:outerShdw blurRad="38100" dist="38100" dir="2700000" algn="tl">
                    <a:srgbClr val="000000">
                      <a:alpha val="43137"/>
                    </a:srgbClr>
                  </a:outerShdw>
                </a:effectLst>
              </a:rPr>
              <a:t>… </a:t>
            </a:r>
            <a:r>
              <a:rPr lang="de-DE" sz="3200" b="1" dirty="0" smtClean="0">
                <a:solidFill>
                  <a:schemeClr val="bg1"/>
                </a:solidFill>
                <a:effectLst>
                  <a:outerShdw blurRad="38100" dist="38100" dir="2700000" algn="tl">
                    <a:srgbClr val="000000">
                      <a:alpha val="43137"/>
                    </a:srgbClr>
                  </a:outerShdw>
                </a:effectLst>
              </a:rPr>
              <a:t>und indem wir das Ebenbild des Herrn anschauen, wird unser ganzes Wesen umgestaltet, dass wir ihm immer ähnlicher werden und immer mehr Anteil an seiner Herrlichkeit bekommen</a:t>
            </a:r>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306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4563" y="-16475"/>
            <a:ext cx="12276563" cy="6936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99070" y="380955"/>
            <a:ext cx="10676238" cy="353943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3200" b="1" dirty="0" smtClean="0">
                <a:solidFill>
                  <a:schemeClr val="bg1"/>
                </a:solidFill>
                <a:effectLst>
                  <a:outerShdw blurRad="38100" dist="38100" dir="2700000" algn="tl">
                    <a:srgbClr val="000000">
                      <a:alpha val="43137"/>
                    </a:srgbClr>
                  </a:outerShdw>
                </a:effectLst>
              </a:rPr>
              <a:t> </a:t>
            </a:r>
          </a:p>
          <a:p>
            <a:r>
              <a:rPr lang="de-DE" sz="3200" b="1" dirty="0" smtClean="0">
                <a:solidFill>
                  <a:schemeClr val="bg1"/>
                </a:solidFill>
                <a:effectLst>
                  <a:outerShdw blurRad="38100" dist="38100" dir="2700000" algn="tl">
                    <a:srgbClr val="000000">
                      <a:alpha val="43137"/>
                    </a:srgbClr>
                  </a:outerShdw>
                </a:effectLst>
              </a:rPr>
              <a:t>2.Kor.4:7 </a:t>
            </a:r>
            <a:r>
              <a:rPr lang="de-DE" sz="3200" b="1" dirty="0">
                <a:solidFill>
                  <a:schemeClr val="bg1"/>
                </a:solidFill>
                <a:effectLst>
                  <a:outerShdw blurRad="38100" dist="38100" dir="2700000" algn="tl">
                    <a:srgbClr val="000000">
                      <a:alpha val="43137"/>
                    </a:srgbClr>
                  </a:outerShdw>
                </a:effectLst>
              </a:rPr>
              <a:t>Wir allerdings sind für diesen kostbaren Schatz der uns anvertraut ist nur wie ein zerbrechliche Gefäße</a:t>
            </a:r>
            <a:r>
              <a:rPr lang="de-DE" sz="3200" b="1" dirty="0" smtClean="0">
                <a:solidFill>
                  <a:schemeClr val="bg1"/>
                </a:solidFill>
                <a:effectLst>
                  <a:outerShdw blurRad="38100" dist="38100" dir="2700000" algn="tl">
                    <a:srgbClr val="000000">
                      <a:alpha val="43137"/>
                    </a:srgbClr>
                  </a:outerShdw>
                </a:effectLst>
              </a:rPr>
              <a:t>…</a:t>
            </a:r>
          </a:p>
          <a:p>
            <a:endParaRPr lang="en-US" sz="3200" b="1" dirty="0">
              <a:solidFill>
                <a:schemeClr val="bg1"/>
              </a:solidFill>
              <a:effectLst>
                <a:outerShdw blurRad="38100" dist="38100" dir="2700000" algn="tl">
                  <a:srgbClr val="000000">
                    <a:alpha val="43137"/>
                  </a:srgbClr>
                </a:outerShdw>
              </a:effectLst>
            </a:endParaRPr>
          </a:p>
          <a:p>
            <a:r>
              <a:rPr lang="de-DE" sz="3200" b="1" dirty="0">
                <a:solidFill>
                  <a:schemeClr val="bg1"/>
                </a:solidFill>
                <a:effectLst>
                  <a:outerShdw blurRad="38100" dist="38100" dir="2700000" algn="tl">
                    <a:srgbClr val="000000">
                      <a:alpha val="43137"/>
                    </a:srgbClr>
                  </a:outerShdw>
                </a:effectLst>
              </a:rPr>
              <a:t>…denn es soll deutlich werden, dass die alles überragende Kraft, die in uns wirksam ist, Gottes Kraft ist und nicht aus uns selbst kommt. </a:t>
            </a:r>
            <a:endParaRPr lang="en-US" sz="3200" b="1" dirty="0">
              <a:solidFill>
                <a:schemeClr val="bg1"/>
              </a:solidFill>
              <a:effectLst>
                <a:outerShdw blurRad="38100" dist="38100" dir="2700000" algn="tl">
                  <a:srgbClr val="000000">
                    <a:alpha val="43137"/>
                  </a:srgbClr>
                </a:outerShdw>
              </a:effectLst>
            </a:endParaRPr>
          </a:p>
        </p:txBody>
      </p:sp>
      <p:pic>
        <p:nvPicPr>
          <p:cNvPr id="2050" name="Picture 2" descr="Kintsugi - zerbrochene Keramik mit Gold flicken!"/>
          <p:cNvPicPr>
            <a:picLocks noChangeAspect="1" noChangeArrowheads="1"/>
          </p:cNvPicPr>
          <p:nvPr/>
        </p:nvPicPr>
        <p:blipFill rotWithShape="1">
          <a:blip r:embed="rId4">
            <a:extLst>
              <a:ext uri="{28A0092B-C50C-407E-A947-70E740481C1C}">
                <a14:useLocalDpi xmlns:a14="http://schemas.microsoft.com/office/drawing/2010/main" val="0"/>
              </a:ext>
            </a:extLst>
          </a:blip>
          <a:srcRect l="28236" t="3535" r="21730" b="6205"/>
          <a:stretch/>
        </p:blipFill>
        <p:spPr bwMode="auto">
          <a:xfrm>
            <a:off x="3739978" y="3395073"/>
            <a:ext cx="3990139" cy="37789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05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276563" cy="6936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99070" y="924655"/>
            <a:ext cx="10676238" cy="304698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3200" b="1" dirty="0" smtClean="0">
                <a:solidFill>
                  <a:schemeClr val="bg1"/>
                </a:solidFill>
                <a:effectLst>
                  <a:outerShdw blurRad="38100" dist="38100" dir="2700000" algn="tl">
                    <a:srgbClr val="000000">
                      <a:alpha val="43137"/>
                    </a:srgbClr>
                  </a:outerShdw>
                </a:effectLst>
              </a:rPr>
              <a:t> </a:t>
            </a:r>
          </a:p>
          <a:p>
            <a:r>
              <a:rPr lang="de-DE" sz="3200" b="1" dirty="0" smtClean="0">
                <a:solidFill>
                  <a:schemeClr val="bg1"/>
                </a:solidFill>
                <a:effectLst>
                  <a:outerShdw blurRad="38100" dist="38100" dir="2700000" algn="tl">
                    <a:srgbClr val="000000">
                      <a:alpha val="43137"/>
                    </a:srgbClr>
                  </a:outerShdw>
                </a:effectLst>
              </a:rPr>
              <a:t>2.Kor</a:t>
            </a:r>
            <a:r>
              <a:rPr lang="de-DE" sz="3200" b="1" dirty="0">
                <a:solidFill>
                  <a:schemeClr val="bg1"/>
                </a:solidFill>
                <a:effectLst>
                  <a:outerShdw blurRad="38100" dist="38100" dir="2700000" algn="tl">
                    <a:srgbClr val="000000">
                      <a:alpha val="43137"/>
                    </a:srgbClr>
                  </a:outerShdw>
                </a:effectLst>
              </a:rPr>
              <a:t>. 13:4 …Er war schwach, als er gekreuzigt wurde doch jetzt lebt er durch Gottes Kraft </a:t>
            </a:r>
            <a:endParaRPr lang="en-US" sz="3200" b="1" dirty="0">
              <a:solidFill>
                <a:schemeClr val="bg1"/>
              </a:solidFill>
              <a:effectLst>
                <a:outerShdw blurRad="38100" dist="38100" dir="2700000" algn="tl">
                  <a:srgbClr val="000000">
                    <a:alpha val="43137"/>
                  </a:srgbClr>
                </a:outerShdw>
              </a:effectLst>
            </a:endParaRPr>
          </a:p>
          <a:p>
            <a:r>
              <a:rPr lang="de-DE" sz="3200" b="1" dirty="0">
                <a:solidFill>
                  <a:schemeClr val="bg1"/>
                </a:solidFill>
                <a:effectLst>
                  <a:outerShdw blurRad="38100" dist="38100" dir="2700000" algn="tl">
                    <a:srgbClr val="000000">
                      <a:alpha val="43137"/>
                    </a:srgbClr>
                  </a:outerShdw>
                </a:effectLst>
              </a:rPr>
              <a:t>…wir haben durch Gottes Kraft Anteil an seinem Leben, und das wird sich an unserem Verhalten gegenüber Euch zeigen!</a:t>
            </a:r>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580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ipfelkreuz: Debatte über Sinn und Unsinn in den Alp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8127235"/>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880285" y="473665"/>
            <a:ext cx="8060634" cy="606319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AT" sz="3600" dirty="0" smtClean="0">
                <a:solidFill>
                  <a:prstClr val="white"/>
                </a:solidFill>
                <a:effectLst>
                  <a:outerShdw blurRad="38100" dist="38100" dir="2700000" algn="tl">
                    <a:srgbClr val="000000">
                      <a:alpha val="43137"/>
                    </a:srgbClr>
                  </a:outerShdw>
                </a:effectLst>
                <a:latin typeface="Arial" panose="020B0604020202020204" pitchFamily="34" charset="0"/>
                <a:ea typeface="+mn-ea"/>
                <a:cs typeface="+mn-cs"/>
              </a:rPr>
              <a:t>1.Petrus 2:</a:t>
            </a:r>
            <a:r>
              <a:rPr kumimoji="0" lang="de-AT" sz="360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 23+24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AT"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ER,</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der NICHT mit </a:t>
            </a:r>
            <a:r>
              <a:rPr lang="de-AT" sz="3200" b="1" noProof="0" dirty="0" smtClean="0">
                <a:solidFill>
                  <a:prstClr val="white"/>
                </a:solidFill>
                <a:effectLst>
                  <a:outerShdw blurRad="38100" dist="38100" dir="2700000" algn="tl">
                    <a:srgbClr val="000000">
                      <a:alpha val="43137"/>
                    </a:srgbClr>
                  </a:outerShdw>
                </a:effectLst>
                <a:latin typeface="Arial" panose="020B0604020202020204" pitchFamily="34" charset="0"/>
              </a:rPr>
              <a:t>Besch</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impfung reagierte, als er beschimpft wurde, und NICHT mit Vergeltung drohte, als ER leiden musste, sondern seine Sache dem übergab der ein gerechter Richter ist; ER, der unsere Sünden an seinem eigenen Leib ans Kreuz hinaufgetragen hat, sodass wir jetzt den Sünden gegenüber gestorben sind und für das leben können, was vor Gott richtig ist.  Ja, durch seine Wunden seid ihr geheilt.</a:t>
            </a:r>
          </a:p>
        </p:txBody>
      </p:sp>
    </p:spTree>
    <p:extLst>
      <p:ext uri="{BB962C8B-B14F-4D97-AF65-F5344CB8AC3E}">
        <p14:creationId xmlns:p14="http://schemas.microsoft.com/office/powerpoint/2010/main" val="416066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ipfelkreuz: Debatte über Sinn und Unsinn in den Alp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8127235"/>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918383" y="454316"/>
            <a:ext cx="8060634" cy="606319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AT" sz="3600" dirty="0" smtClean="0">
                <a:solidFill>
                  <a:prstClr val="white"/>
                </a:solidFill>
                <a:effectLst>
                  <a:outerShdw blurRad="38100" dist="38100" dir="2700000" algn="tl">
                    <a:srgbClr val="000000">
                      <a:alpha val="43137"/>
                    </a:srgbClr>
                  </a:outerShdw>
                </a:effectLst>
                <a:latin typeface="Arial" panose="020B0604020202020204" pitchFamily="34" charset="0"/>
                <a:ea typeface="+mn-ea"/>
                <a:cs typeface="+mn-cs"/>
              </a:rPr>
              <a:t>1.Petrus 2:</a:t>
            </a:r>
            <a:r>
              <a:rPr kumimoji="0" lang="de-AT" sz="360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 23+24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AT"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ER,</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der NICHT mit </a:t>
            </a:r>
            <a:r>
              <a:rPr lang="de-AT" sz="3200" b="1" noProof="0" dirty="0" smtClean="0">
                <a:solidFill>
                  <a:srgbClr val="FF0000"/>
                </a:solidFill>
                <a:effectLst>
                  <a:outerShdw blurRad="38100" dist="38100" dir="2700000" algn="tl">
                    <a:srgbClr val="000000">
                      <a:alpha val="43137"/>
                    </a:srgbClr>
                  </a:outerShdw>
                </a:effectLst>
                <a:latin typeface="Arial" panose="020B0604020202020204" pitchFamily="34" charset="0"/>
              </a:rPr>
              <a:t>Besch</a:t>
            </a:r>
            <a:r>
              <a:rPr kumimoji="0" lang="de-AT" sz="32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impfung</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a:t>
            </a:r>
            <a:r>
              <a:rPr kumimoji="0" lang="de-AT" sz="3200" b="1"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reagierte</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als er </a:t>
            </a:r>
            <a:r>
              <a:rPr kumimoji="0" lang="de-AT" sz="32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beschimpft</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wurde, und NICHT mit </a:t>
            </a:r>
            <a:r>
              <a:rPr kumimoji="0" lang="de-AT" sz="32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Vergeltung drohte</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als ER leiden musste, sondern seine Sache dem </a:t>
            </a:r>
            <a:r>
              <a:rPr kumimoji="0" lang="de-AT" sz="3200" b="1"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übergab</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der ein gerechter Richter ist; ER, der </a:t>
            </a:r>
            <a:r>
              <a:rPr kumimoji="0" lang="de-AT" sz="32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unsere Sünden </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an seinem eigenen Leib ans Kreuz </a:t>
            </a:r>
            <a:r>
              <a:rPr kumimoji="0" lang="de-AT" sz="3200" b="1"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hinaufgetragen</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a:t>
            </a:r>
            <a:r>
              <a:rPr kumimoji="0" lang="de-AT" sz="3200" b="1"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hat</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sodass wir </a:t>
            </a:r>
            <a:r>
              <a:rPr kumimoji="0" lang="de-AT" sz="3200" b="1" i="0" u="sng"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jetzt</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den Sünden </a:t>
            </a:r>
            <a:r>
              <a:rPr kumimoji="0" lang="de-AT" sz="3200" b="1" i="0" u="sng"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gegenüber</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a:t>
            </a:r>
            <a:r>
              <a:rPr kumimoji="0" lang="de-AT" sz="3200" b="1" i="0" u="sng"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gestorben sind </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und für das </a:t>
            </a:r>
            <a:r>
              <a:rPr kumimoji="0" lang="de-AT" sz="3200" b="1" i="0" u="none" strike="noStrike" kern="1200" cap="none" spc="0" normalizeH="0" noProof="0" dirty="0" smtClean="0">
                <a:ln>
                  <a:noFill/>
                </a:ln>
                <a:solidFill>
                  <a:srgbClr val="92D050"/>
                </a:solidFill>
                <a:effectLst>
                  <a:outerShdw blurRad="38100" dist="38100" dir="2700000" algn="tl">
                    <a:srgbClr val="000000">
                      <a:alpha val="43137"/>
                    </a:srgbClr>
                  </a:outerShdw>
                </a:effectLst>
                <a:uLnTx/>
                <a:uFillTx/>
                <a:latin typeface="Arial" panose="020B0604020202020204" pitchFamily="34" charset="0"/>
              </a:rPr>
              <a:t>leben können</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 was vor Gott richtig ist.  Ja, durch seine Wunden seid ihr </a:t>
            </a:r>
            <a:r>
              <a:rPr kumimoji="0" lang="de-AT" sz="3200" b="1" i="0" u="sng"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geheilt</a:t>
            </a:r>
            <a:r>
              <a:rPr kumimoji="0" lang="de-AT" sz="32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rPr>
              <a:t>.</a:t>
            </a:r>
          </a:p>
        </p:txBody>
      </p:sp>
    </p:spTree>
    <p:extLst>
      <p:ext uri="{BB962C8B-B14F-4D97-AF65-F5344CB8AC3E}">
        <p14:creationId xmlns:p14="http://schemas.microsoft.com/office/powerpoint/2010/main" val="75003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ipfelkreuz: Debatte über Sinn und Unsinn in den Alp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8127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176588" y="463334"/>
            <a:ext cx="7512908" cy="55092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3200" b="1" dirty="0" smtClean="0">
                <a:solidFill>
                  <a:schemeClr val="bg1"/>
                </a:solidFill>
                <a:effectLst>
                  <a:outerShdw blurRad="38100" dist="38100" dir="2700000" algn="tl">
                    <a:srgbClr val="000000">
                      <a:alpha val="43137"/>
                    </a:srgbClr>
                  </a:outerShdw>
                </a:effectLst>
              </a:rPr>
              <a:t> Kol.2:14+15…Den Schuldschein, der auf unseren Namen ausgestellt war und dessen Inhalt uns anklagte, weil die Forderungen des Gesetzes nicht erfüllt hatten, hat er für nicht mehr gültig erklärt.  Er hat ihn  ans Kreuz genagelt und damit für immer beseitigt.  15 Und die gottfeindliche Mächte und Gewalten hat er entwaffnet und ihre Ohnmacht vor aller Welt zur Schau gestellt durch Christus hat er einen triumphalen Sieg über sie errungen.  </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5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76563" cy="693625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374130" y="4712034"/>
            <a:ext cx="8834150" cy="1200329"/>
          </a:xfrm>
          <a:prstGeom prst="rect">
            <a:avLst/>
          </a:prstGeom>
          <a:noFill/>
        </p:spPr>
        <p:txBody>
          <a:bodyPr wrap="none" lIns="91440" tIns="45720" rIns="91440" bIns="45720">
            <a:spAutoFit/>
          </a:bodyPr>
          <a:lstStyle/>
          <a:p>
            <a:pPr algn="ctr"/>
            <a:r>
              <a:rPr lang="de-DE" sz="72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Ein Wohlgeruch Christ</a:t>
            </a:r>
            <a:r>
              <a:rPr lang="de-DE" sz="7200" b="1" cap="none" spc="0" dirty="0" smtClean="0">
                <a:ln w="12700" cmpd="sng">
                  <a:solidFill>
                    <a:schemeClr val="accent4"/>
                  </a:solidFill>
                  <a:prstDash val="solid"/>
                </a:ln>
                <a:solidFill>
                  <a:schemeClr val="accent4">
                    <a:lumMod val="60000"/>
                    <a:lumOff val="40000"/>
                  </a:schemeClr>
                </a:solidFill>
                <a:effectLst/>
              </a:rPr>
              <a:t>i</a:t>
            </a:r>
            <a:endParaRPr lang="de-DE" sz="7200" b="1" cap="none" spc="0" dirty="0">
              <a:ln w="12700" cmpd="sng">
                <a:solidFill>
                  <a:schemeClr val="accent4"/>
                </a:solidFill>
                <a:prstDash val="solid"/>
              </a:ln>
              <a:solidFill>
                <a:schemeClr val="accent4">
                  <a:lumMod val="60000"/>
                  <a:lumOff val="40000"/>
                </a:schemeClr>
              </a:solidFill>
              <a:effectLst/>
            </a:endParaRPr>
          </a:p>
        </p:txBody>
      </p:sp>
    </p:spTree>
    <p:extLst>
      <p:ext uri="{BB962C8B-B14F-4D97-AF65-F5344CB8AC3E}">
        <p14:creationId xmlns:p14="http://schemas.microsoft.com/office/powerpoint/2010/main" val="200960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4294967295"/>
          </p:nvPr>
        </p:nvSpPr>
        <p:spPr>
          <a:xfrm>
            <a:off x="460800" y="1796355"/>
            <a:ext cx="11150667" cy="4512965"/>
          </a:xfrm>
          <a:prstGeom prst="rect">
            <a:avLst/>
          </a:prstGeom>
        </p:spPr>
        <p:txBody>
          <a:bodyPr>
            <a:normAutofit/>
          </a:bodyPr>
          <a:lstStyle/>
          <a:p>
            <a:r>
              <a:rPr lang="de-CH" sz="2667" dirty="0"/>
              <a:t>Weltweit seit mehr als </a:t>
            </a:r>
            <a:r>
              <a:rPr lang="de-CH" sz="2667" dirty="0" smtClean="0"/>
              <a:t>150 </a:t>
            </a:r>
            <a:r>
              <a:rPr lang="de-CH" sz="2667" dirty="0"/>
              <a:t>Jahren in über 130 </a:t>
            </a:r>
            <a:r>
              <a:rPr lang="de-CH" sz="2667" dirty="0" smtClean="0"/>
              <a:t>Ländern der Erde!</a:t>
            </a:r>
            <a:endParaRPr lang="de-CH" sz="2667" dirty="0"/>
          </a:p>
          <a:p>
            <a:pPr marL="287993" indent="-287993">
              <a:buFont typeface="Arial" panose="020B0604020202020204" pitchFamily="34" charset="0"/>
              <a:buChar char="•"/>
            </a:pPr>
            <a:r>
              <a:rPr lang="de-CH" sz="2667" dirty="0"/>
              <a:t>Afrika</a:t>
            </a:r>
          </a:p>
          <a:p>
            <a:pPr marL="287993" indent="-287993">
              <a:buFont typeface="Arial" panose="020B0604020202020204" pitchFamily="34" charset="0"/>
              <a:buChar char="•"/>
            </a:pPr>
            <a:r>
              <a:rPr lang="de-CH" sz="2667" dirty="0"/>
              <a:t>Amerika</a:t>
            </a:r>
          </a:p>
          <a:p>
            <a:pPr marL="287993" indent="-287993">
              <a:buFont typeface="Arial" panose="020B0604020202020204" pitchFamily="34" charset="0"/>
              <a:buChar char="•"/>
            </a:pPr>
            <a:r>
              <a:rPr lang="de-CH" sz="2667" dirty="0"/>
              <a:t>Asien</a:t>
            </a:r>
          </a:p>
          <a:p>
            <a:pPr marL="287993" indent="-287993">
              <a:buFont typeface="Arial" panose="020B0604020202020204" pitchFamily="34" charset="0"/>
              <a:buChar char="•"/>
            </a:pPr>
            <a:r>
              <a:rPr lang="de-CH" sz="2667" dirty="0"/>
              <a:t>Europa</a:t>
            </a:r>
          </a:p>
          <a:p>
            <a:pPr marL="287993" indent="-287993">
              <a:buFont typeface="Arial" panose="020B0604020202020204" pitchFamily="34" charset="0"/>
              <a:buChar char="•"/>
            </a:pPr>
            <a:r>
              <a:rPr lang="de-CH" sz="2667" dirty="0"/>
              <a:t>Grossbritannien / Irland</a:t>
            </a:r>
          </a:p>
          <a:p>
            <a:pPr marL="287993" indent="-287993">
              <a:buFont typeface="Arial" panose="020B0604020202020204" pitchFamily="34" charset="0"/>
              <a:buChar char="•"/>
            </a:pPr>
            <a:r>
              <a:rPr lang="de-CH" sz="2667" dirty="0"/>
              <a:t>Pazifik</a:t>
            </a:r>
          </a:p>
        </p:txBody>
      </p:sp>
      <p:sp>
        <p:nvSpPr>
          <p:cNvPr id="3" name="Titel 2"/>
          <p:cNvSpPr>
            <a:spLocks noGrp="1"/>
          </p:cNvSpPr>
          <p:nvPr>
            <p:ph type="title"/>
          </p:nvPr>
        </p:nvSpPr>
        <p:spPr>
          <a:xfrm>
            <a:off x="1727515" y="576006"/>
            <a:ext cx="9888752" cy="788765"/>
          </a:xfrm>
          <a:prstGeom prst="rect">
            <a:avLst/>
          </a:prstGeom>
        </p:spPr>
        <p:txBody>
          <a:bodyPr>
            <a:normAutofit/>
          </a:bodyPr>
          <a:lstStyle/>
          <a:p>
            <a:r>
              <a:rPr lang="de-CH" dirty="0"/>
              <a:t>Allgemein</a:t>
            </a:r>
          </a:p>
        </p:txBody>
      </p:sp>
      <p:sp>
        <p:nvSpPr>
          <p:cNvPr id="5" name="Textfeld 4"/>
          <p:cNvSpPr txBox="1"/>
          <p:nvPr/>
        </p:nvSpPr>
        <p:spPr>
          <a:xfrm>
            <a:off x="5951984" y="5829267"/>
            <a:ext cx="5040560" cy="60523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3333" b="0" i="0" u="none" strike="noStrike" kern="1200" cap="none" spc="0" normalizeH="0" baseline="0" noProof="0" dirty="0">
                <a:ln>
                  <a:noFill/>
                </a:ln>
                <a:solidFill>
                  <a:prstClr val="black"/>
                </a:solidFill>
                <a:effectLst/>
                <a:uLnTx/>
                <a:uFillTx/>
                <a:latin typeface="Arial"/>
                <a:ea typeface="+mn-ea"/>
                <a:cs typeface="+mn-cs"/>
              </a:rPr>
              <a:t>www.su-international.org</a:t>
            </a:r>
          </a:p>
        </p:txBody>
      </p:sp>
      <p:sp>
        <p:nvSpPr>
          <p:cNvPr id="7" name="Gleichschenkliges Dreieck 6"/>
          <p:cNvSpPr/>
          <p:nvPr/>
        </p:nvSpPr>
        <p:spPr>
          <a:xfrm>
            <a:off x="5711984" y="6225392"/>
            <a:ext cx="240000" cy="239947"/>
          </a:xfrm>
          <a:prstGeom prst="triangle">
            <a:avLst>
              <a:gd name="adj" fmla="val 1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prstClr val="white"/>
              </a:solidFill>
              <a:effectLst/>
              <a:uLnTx/>
              <a:uFillTx/>
              <a:latin typeface="Arial"/>
              <a:ea typeface="+mn-ea"/>
              <a:cs typeface="+mn-cs"/>
            </a:endParaRPr>
          </a:p>
        </p:txBody>
      </p:sp>
      <p:pic>
        <p:nvPicPr>
          <p:cNvPr id="3076" name="Picture 4" descr="http://www.gfe.uni-koeln.de/wp-content/uploads/2013/06/Weltkugel-aus-ClipArts.pn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125" y="2325698"/>
            <a:ext cx="3454279" cy="345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Untertitel 2"/>
          <p:cNvSpPr>
            <a:spLocks noGrp="1"/>
          </p:cNvSpPr>
          <p:nvPr>
            <p:ph type="subTitle" idx="1"/>
          </p:nvPr>
        </p:nvSpPr>
        <p:spPr/>
        <p:txBody>
          <a:bodyPr/>
          <a:lstStyle/>
          <a:p>
            <a:endParaRPr lang="en-US"/>
          </a:p>
        </p:txBody>
      </p:sp>
      <p:pic>
        <p:nvPicPr>
          <p:cNvPr id="1026" name="Picture 2" descr="Natur vor der Haustür: Das sind Deutschlands schönste Schutzgebiete - FOCUS  onlin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276563" cy="6936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99070" y="924655"/>
            <a:ext cx="10676238"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3200" b="1" dirty="0" smtClean="0">
                <a:solidFill>
                  <a:schemeClr val="bg1"/>
                </a:solidFill>
                <a:effectLst>
                  <a:outerShdw blurRad="38100" dist="38100" dir="2700000" algn="tl">
                    <a:srgbClr val="000000">
                      <a:alpha val="43137"/>
                    </a:srgbClr>
                  </a:outerShdw>
                </a:effectLst>
              </a:rPr>
              <a:t> </a:t>
            </a:r>
          </a:p>
          <a:p>
            <a:r>
              <a:rPr lang="de-DE" sz="3200" b="1" dirty="0">
                <a:solidFill>
                  <a:schemeClr val="bg1"/>
                </a:solidFill>
                <a:effectLst>
                  <a:outerShdw blurRad="38100" dist="38100" dir="2700000" algn="tl">
                    <a:srgbClr val="000000">
                      <a:alpha val="43137"/>
                    </a:srgbClr>
                  </a:outerShdw>
                </a:effectLst>
              </a:rPr>
              <a:t>2.Cor </a:t>
            </a:r>
            <a:r>
              <a:rPr lang="de-DE" sz="3200" b="1" dirty="0" smtClean="0">
                <a:solidFill>
                  <a:schemeClr val="bg1"/>
                </a:solidFill>
                <a:effectLst>
                  <a:outerShdw blurRad="38100" dist="38100" dir="2700000" algn="tl">
                    <a:srgbClr val="000000">
                      <a:alpha val="43137"/>
                    </a:srgbClr>
                  </a:outerShdw>
                </a:effectLst>
              </a:rPr>
              <a:t>3:8   </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42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CH" smtClean="0"/>
              <a:t>Ziele</a:t>
            </a:r>
            <a:endParaRPr lang="de-CH" dirty="0"/>
          </a:p>
        </p:txBody>
      </p:sp>
      <p:sp>
        <p:nvSpPr>
          <p:cNvPr id="8" name="Inhaltsplatzhalter 7"/>
          <p:cNvSpPr>
            <a:spLocks noGrp="1"/>
          </p:cNvSpPr>
          <p:nvPr>
            <p:ph idx="1"/>
          </p:nvPr>
        </p:nvSpPr>
        <p:spPr>
          <a:xfrm>
            <a:off x="479376" y="1652803"/>
            <a:ext cx="11150667" cy="816091"/>
          </a:xfrm>
        </p:spPr>
        <p:txBody>
          <a:bodyPr>
            <a:noAutofit/>
          </a:bodyPr>
          <a:lstStyle/>
          <a:p>
            <a:r>
              <a:rPr lang="de-CH" dirty="0" smtClean="0"/>
              <a:t>In Zusammenarbeit mit christlichen Gemeinden</a:t>
            </a:r>
            <a:endParaRPr lang="de-CH" dirty="0"/>
          </a:p>
        </p:txBody>
      </p:sp>
      <p:sp>
        <p:nvSpPr>
          <p:cNvPr id="9" name="Textplatzhalter 8"/>
          <p:cNvSpPr>
            <a:spLocks noGrp="1"/>
          </p:cNvSpPr>
          <p:nvPr>
            <p:ph type="body" idx="13"/>
          </p:nvPr>
        </p:nvSpPr>
        <p:spPr>
          <a:xfrm>
            <a:off x="479376" y="2468893"/>
            <a:ext cx="11150667" cy="3744880"/>
          </a:xfrm>
        </p:spPr>
        <p:txBody>
          <a:bodyPr/>
          <a:lstStyle/>
          <a:p>
            <a:pPr marL="479988" indent="-479988">
              <a:buFont typeface="+mj-lt"/>
              <a:buAutoNum type="alphaLcParenR"/>
            </a:pPr>
            <a:r>
              <a:rPr lang="de-CH" dirty="0" smtClean="0"/>
              <a:t>Menschen aller Altersstufen </a:t>
            </a:r>
            <a:r>
              <a:rPr lang="de-CH" b="1" u="sng" dirty="0" smtClean="0"/>
              <a:t>ermutigen, durch Bibel und Gebet Gott täglich zu begegnen</a:t>
            </a:r>
          </a:p>
          <a:p>
            <a:endParaRPr lang="de-CH" dirty="0"/>
          </a:p>
        </p:txBody>
      </p:sp>
      <p:pic>
        <p:nvPicPr>
          <p:cNvPr id="2" name="Grafik 1"/>
          <p:cNvPicPr>
            <a:picLocks noChangeAspect="1"/>
          </p:cNvPicPr>
          <p:nvPr/>
        </p:nvPicPr>
        <p:blipFill>
          <a:blip r:embed="rId2"/>
          <a:stretch>
            <a:fillRect/>
          </a:stretch>
        </p:blipFill>
        <p:spPr>
          <a:xfrm>
            <a:off x="374268" y="3469843"/>
            <a:ext cx="11241999" cy="4560203"/>
          </a:xfrm>
          <a:prstGeom prst="rect">
            <a:avLst/>
          </a:prstGeom>
        </p:spPr>
      </p:pic>
    </p:spTree>
    <p:extLst>
      <p:ext uri="{BB962C8B-B14F-4D97-AF65-F5344CB8AC3E}">
        <p14:creationId xmlns:p14="http://schemas.microsoft.com/office/powerpoint/2010/main" val="19273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48546" y="-104842"/>
            <a:ext cx="10842907" cy="2490139"/>
          </a:xfrm>
        </p:spPr>
        <p:txBody>
          <a:bodyPr/>
          <a:lstStyle/>
          <a:p>
            <a:r>
              <a:rPr lang="de-CH" dirty="0" smtClean="0"/>
              <a:t>BLB Mitarbeiter 2023</a:t>
            </a:r>
            <a:endParaRPr lang="de-CH"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8824"/>
            <a:ext cx="12192000" cy="8128605"/>
          </a:xfrm>
          <a:prstGeom prst="rect">
            <a:avLst/>
          </a:prstGeom>
        </p:spPr>
      </p:pic>
    </p:spTree>
    <p:extLst>
      <p:ext uri="{BB962C8B-B14F-4D97-AF65-F5344CB8AC3E}">
        <p14:creationId xmlns:p14="http://schemas.microsoft.com/office/powerpoint/2010/main" val="395925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4" name="Textplatzhalter 3"/>
          <p:cNvSpPr>
            <a:spLocks noGrp="1"/>
          </p:cNvSpPr>
          <p:nvPr>
            <p:ph type="body" idx="13"/>
          </p:nvPr>
        </p:nvSpPr>
        <p:spPr/>
        <p:txBody>
          <a:bodyPr/>
          <a:lstStyle/>
          <a:p>
            <a:endParaRPr lang="en-US" dirty="0"/>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13124"/>
            <a:ext cx="2009273" cy="3013910"/>
          </a:xfrm>
          <a:prstGeom prst="rect">
            <a:avLst/>
          </a:prstGeom>
        </p:spPr>
      </p:pic>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064" y="6017"/>
            <a:ext cx="3531936" cy="2648952"/>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727" y="2654969"/>
            <a:ext cx="3152274" cy="4203032"/>
          </a:xfrm>
          <a:prstGeom prst="rect">
            <a:avLst/>
          </a:prstGeom>
        </p:spPr>
      </p:pic>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l="1737" t="26560" b="27755"/>
          <a:stretch/>
        </p:blipFill>
        <p:spPr>
          <a:xfrm>
            <a:off x="2043888" y="-36554"/>
            <a:ext cx="3995281" cy="1393116"/>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909" y="5351688"/>
            <a:ext cx="2008414" cy="1506311"/>
          </a:xfrm>
          <a:prstGeom prst="rect">
            <a:avLst/>
          </a:prstGeom>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5334" y="5366084"/>
            <a:ext cx="1989221" cy="1491916"/>
          </a:xfrm>
          <a:prstGeom prst="rect">
            <a:avLst/>
          </a:prstGeom>
        </p:spPr>
      </p:pic>
      <p:pic>
        <p:nvPicPr>
          <p:cNvPr id="16" name="Grafi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5272" y="5357651"/>
            <a:ext cx="2000465" cy="1500349"/>
          </a:xfrm>
          <a:prstGeom prst="rect">
            <a:avLst/>
          </a:prstGeom>
        </p:spPr>
      </p:pic>
      <p:pic>
        <p:nvPicPr>
          <p:cNvPr id="18" name="Inhaltsplatzhalter 17"/>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0" y="5708348"/>
            <a:ext cx="2043888" cy="1149652"/>
          </a:xfrm>
        </p:spPr>
      </p:pic>
      <p:pic>
        <p:nvPicPr>
          <p:cNvPr id="19" name="Grafik 18"/>
          <p:cNvPicPr>
            <a:picLocks noChangeAspect="1"/>
          </p:cNvPicPr>
          <p:nvPr/>
        </p:nvPicPr>
        <p:blipFill rotWithShape="1">
          <a:blip r:embed="rId10" cstate="print">
            <a:extLst>
              <a:ext uri="{28A0092B-C50C-407E-A947-70E740481C1C}">
                <a14:useLocalDpi xmlns:a14="http://schemas.microsoft.com/office/drawing/2010/main" val="0"/>
              </a:ext>
            </a:extLst>
          </a:blip>
          <a:srcRect l="29079" r="14254"/>
          <a:stretch/>
        </p:blipFill>
        <p:spPr>
          <a:xfrm>
            <a:off x="-13430" y="0"/>
            <a:ext cx="2049916" cy="2713124"/>
          </a:xfrm>
          <a:prstGeom prst="rect">
            <a:avLst/>
          </a:prstGeom>
        </p:spPr>
      </p:pic>
      <p:pic>
        <p:nvPicPr>
          <p:cNvPr id="1026" name="Picture 2" descr="https://www.bibellesebund.at/assets/images/c/Nachher-dba1ab7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6216" y="1247888"/>
            <a:ext cx="7085718" cy="4118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bibellesebund.at/assets/images/b/IMG_20221229_111226_HDR-f74e092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46571" y="-260920"/>
            <a:ext cx="2613492" cy="15189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bibellesebund.at/assets/images/0/BLBAT_2023_Baublog3-d4c093d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24793" y="5351687"/>
            <a:ext cx="3200935" cy="186037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4000" y="-27215"/>
            <a:ext cx="9144000" cy="6858000"/>
          </a:xfrm>
          <a:prstGeom prst="rect">
            <a:avLst/>
          </a:prstGeom>
        </p:spPr>
      </p:pic>
    </p:spTree>
    <p:extLst>
      <p:ext uri="{BB962C8B-B14F-4D97-AF65-F5344CB8AC3E}">
        <p14:creationId xmlns:p14="http://schemas.microsoft.com/office/powerpoint/2010/main" val="300577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idx="13"/>
          </p:nvPr>
        </p:nvSpPr>
        <p:spPr/>
        <p:txBody>
          <a:bodyPr/>
          <a:lstStyle/>
          <a:p>
            <a:endParaRPr lang="de-AT" dirty="0"/>
          </a:p>
        </p:txBody>
      </p:sp>
      <p:pic>
        <p:nvPicPr>
          <p:cNvPr id="6" name="Picture 7" descr="C:\Dokumente und Einstellungen\Flip\Eigene Dateien\BLB\BibelMobile Presentation\graphics\blb-logo-lantern.png"/>
          <p:cNvPicPr>
            <a:picLocks noChangeAspect="1" noChangeArrowheads="1"/>
          </p:cNvPicPr>
          <p:nvPr/>
        </p:nvPicPr>
        <p:blipFill>
          <a:blip r:embed="rId2" cstate="print"/>
          <a:srcRect/>
          <a:stretch>
            <a:fillRect/>
          </a:stretch>
        </p:blipFill>
        <p:spPr bwMode="auto">
          <a:xfrm>
            <a:off x="304800" y="2625725"/>
            <a:ext cx="3657600" cy="3181350"/>
          </a:xfrm>
          <a:prstGeom prst="rect">
            <a:avLst/>
          </a:prstGeom>
          <a:noFill/>
        </p:spPr>
      </p:pic>
      <p:sp>
        <p:nvSpPr>
          <p:cNvPr id="7" name="Titel 7"/>
          <p:cNvSpPr txBox="1">
            <a:spLocks/>
          </p:cNvSpPr>
          <p:nvPr/>
        </p:nvSpPr>
        <p:spPr>
          <a:xfrm>
            <a:off x="3355250" y="392143"/>
            <a:ext cx="9793088" cy="1143000"/>
          </a:xfrm>
          <a:prstGeom prst="rect">
            <a:avLst/>
          </a:prstGeom>
        </p:spPr>
        <p:txBody>
          <a:bodyPr>
            <a:normAutofit/>
          </a:bodyPr>
          <a:lstStyle>
            <a:lvl1pPr algn="l" defTabSz="1219170" rtl="0" eaLnBrk="1" latinLnBrk="0" hangingPunct="1">
              <a:spcBef>
                <a:spcPct val="0"/>
              </a:spcBef>
              <a:buNone/>
              <a:defRPr sz="4000" b="1" i="0" kern="1200" cap="all" baseline="0">
                <a:solidFill>
                  <a:schemeClr val="tx1"/>
                </a:solidFill>
                <a:latin typeface="Arial" panose="020B0604020202020204" pitchFamily="34" charset="0"/>
                <a:ea typeface="+mj-ea"/>
                <a:cs typeface="+mj-cs"/>
              </a:defRPr>
            </a:lvl1pPr>
          </a:lstStyle>
          <a:p>
            <a:r>
              <a:rPr lang="de-DE" dirty="0" smtClean="0">
                <a:effectLst>
                  <a:outerShdw blurRad="38100" dist="38100" dir="2700000" algn="tl">
                    <a:srgbClr val="000000">
                      <a:alpha val="43137"/>
                    </a:srgbClr>
                  </a:outerShdw>
                </a:effectLst>
                <a:latin typeface="Comic Sans MS" pitchFamily="66" charset="0"/>
              </a:rPr>
              <a:t>LEGOSTADT</a:t>
            </a:r>
            <a:endParaRPr lang="de-DE" dirty="0">
              <a:effectLst>
                <a:outerShdw blurRad="38100" dist="38100" dir="2700000" algn="tl">
                  <a:srgbClr val="000000">
                    <a:alpha val="43137"/>
                  </a:srgbClr>
                </a:outerShdw>
              </a:effectLst>
              <a:latin typeface="Comic Sans MS" pitchFamily="66" charset="0"/>
            </a:endParaRPr>
          </a:p>
        </p:txBody>
      </p:sp>
      <p:pic>
        <p:nvPicPr>
          <p:cNvPr id="8" name="Picture 8" descr="C:\Dokumente und Einstellungen\Flip\Eigene Dateien\BLB\BibelMobile Presentation\graphics\BLB-logo.png"/>
          <p:cNvPicPr>
            <a:picLocks noChangeAspect="1" noChangeArrowheads="1"/>
          </p:cNvPicPr>
          <p:nvPr/>
        </p:nvPicPr>
        <p:blipFill>
          <a:blip r:embed="rId3" cstate="print"/>
          <a:srcRect/>
          <a:stretch>
            <a:fillRect/>
          </a:stretch>
        </p:blipFill>
        <p:spPr bwMode="auto">
          <a:xfrm>
            <a:off x="5802560" y="6225614"/>
            <a:ext cx="3161928" cy="632386"/>
          </a:xfrm>
          <a:prstGeom prst="rect">
            <a:avLst/>
          </a:prstGeom>
          <a:noFill/>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3536" y="1337445"/>
            <a:ext cx="8748464" cy="5832309"/>
          </a:xfrm>
          <a:prstGeom prst="rect">
            <a:avLst/>
          </a:prstGeom>
        </p:spPr>
      </p:pic>
      <p:pic>
        <p:nvPicPr>
          <p:cNvPr id="10" name="Grafik 9" descr="IMG_2582.jpg"/>
          <p:cNvPicPr>
            <a:picLocks noChangeAspect="1"/>
          </p:cNvPicPr>
          <p:nvPr/>
        </p:nvPicPr>
        <p:blipFill>
          <a:blip r:embed="rId5" cstate="print"/>
          <a:stretch>
            <a:fillRect/>
          </a:stretch>
        </p:blipFill>
        <p:spPr>
          <a:xfrm>
            <a:off x="-44388" y="1262179"/>
            <a:ext cx="4355976" cy="2904864"/>
          </a:xfrm>
          <a:prstGeom prst="ellipse">
            <a:avLst/>
          </a:prstGeom>
          <a:ln>
            <a:noFill/>
          </a:ln>
          <a:effectLst>
            <a:softEdge rad="112500"/>
          </a:effectLst>
        </p:spPr>
      </p:pic>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201" y="4147248"/>
            <a:ext cx="2619127" cy="2766682"/>
          </a:xfrm>
          <a:prstGeom prst="ellipse">
            <a:avLst/>
          </a:prstGeom>
          <a:ln>
            <a:noFill/>
          </a:ln>
          <a:effectLst>
            <a:softEdge rad="112500"/>
          </a:effectLst>
        </p:spPr>
      </p:pic>
      <p:pic>
        <p:nvPicPr>
          <p:cNvPr id="12" name="Inhaltsplatzhalter 11"/>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881811" y="111259"/>
            <a:ext cx="3082724" cy="2055150"/>
          </a:xfrm>
          <a:prstGeom prst="ellipse">
            <a:avLst/>
          </a:prstGeom>
          <a:ln>
            <a:noFill/>
          </a:ln>
          <a:effectLst>
            <a:softEdge rad="112500"/>
          </a:effectLst>
        </p:spPr>
      </p:pic>
    </p:spTree>
    <p:extLst>
      <p:ext uri="{BB962C8B-B14F-4D97-AF65-F5344CB8AC3E}">
        <p14:creationId xmlns:p14="http://schemas.microsoft.com/office/powerpoint/2010/main" val="326133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30396"/>
            <a:ext cx="12192000" cy="3873500"/>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493" y="596686"/>
            <a:ext cx="3264363" cy="84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9157" y="32355"/>
            <a:ext cx="2109355" cy="2812473"/>
          </a:xfrm>
          <a:prstGeom prst="ellipse">
            <a:avLst/>
          </a:prstGeom>
          <a:ln>
            <a:noFill/>
          </a:ln>
          <a:effectLst>
            <a:softEdge rad="112500"/>
          </a:effectLst>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2146" y="206500"/>
            <a:ext cx="3285580" cy="2464185"/>
          </a:xfrm>
          <a:prstGeom prst="ellipse">
            <a:avLst/>
          </a:prstGeom>
          <a:ln>
            <a:noFill/>
          </a:ln>
          <a:effectLst>
            <a:softEdge rad="112500"/>
          </a:effectLst>
        </p:spPr>
      </p:pic>
    </p:spTree>
    <p:extLst>
      <p:ext uri="{BB962C8B-B14F-4D97-AF65-F5344CB8AC3E}">
        <p14:creationId xmlns:p14="http://schemas.microsoft.com/office/powerpoint/2010/main" val="203405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21926" t="20562" r="21640" b="23297"/>
          <a:stretch/>
        </p:blipFill>
        <p:spPr>
          <a:xfrm>
            <a:off x="5816455" y="2702904"/>
            <a:ext cx="5789397" cy="3236975"/>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2505" t="18620" b="6193"/>
          <a:stretch/>
        </p:blipFill>
        <p:spPr>
          <a:xfrm>
            <a:off x="118117" y="2709720"/>
            <a:ext cx="5584707" cy="3230159"/>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l="12559" t="30707"/>
          <a:stretch/>
        </p:blipFill>
        <p:spPr>
          <a:xfrm>
            <a:off x="-593731" y="0"/>
            <a:ext cx="13118242" cy="6930391"/>
          </a:xfrm>
          <a:prstGeom prst="rect">
            <a:avLst/>
          </a:prstGeom>
        </p:spPr>
      </p:pic>
    </p:spTree>
    <p:extLst>
      <p:ext uri="{BB962C8B-B14F-4D97-AF65-F5344CB8AC3E}">
        <p14:creationId xmlns:p14="http://schemas.microsoft.com/office/powerpoint/2010/main" val="38723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4" name="Textplatzhalter 3"/>
          <p:cNvSpPr>
            <a:spLocks noGrp="1"/>
          </p:cNvSpPr>
          <p:nvPr>
            <p:ph type="body" idx="13"/>
          </p:nvPr>
        </p:nvSpPr>
        <p:spPr/>
        <p:txBody>
          <a:bodyPr/>
          <a:lstStyle/>
          <a:p>
            <a:endParaRPr lang="de-AT"/>
          </a:p>
        </p:txBody>
      </p:sp>
      <p:sp>
        <p:nvSpPr>
          <p:cNvPr id="14" name="Rechteck 13"/>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Inhaltsplatzhalter 11"/>
          <p:cNvSpPr>
            <a:spLocks noGrp="1"/>
          </p:cNvSpPr>
          <p:nvPr>
            <p:ph idx="1"/>
          </p:nvPr>
        </p:nvSpPr>
        <p:spPr/>
        <p:txBody>
          <a:bodyPr/>
          <a:lstStyle/>
          <a:p>
            <a:endParaRPr lang="en-US"/>
          </a:p>
        </p:txBody>
      </p:sp>
      <p:pic>
        <p:nvPicPr>
          <p:cNvPr id="3" name="Grafik 2"/>
          <p:cNvPicPr>
            <a:picLocks noChangeAspect="1"/>
          </p:cNvPicPr>
          <p:nvPr/>
        </p:nvPicPr>
        <p:blipFill>
          <a:blip r:embed="rId2"/>
          <a:stretch>
            <a:fillRect/>
          </a:stretch>
        </p:blipFill>
        <p:spPr>
          <a:xfrm>
            <a:off x="1572126" y="11538"/>
            <a:ext cx="9561095" cy="6812788"/>
          </a:xfrm>
          <a:prstGeom prst="rect">
            <a:avLst/>
          </a:prstGeom>
        </p:spPr>
      </p:pic>
    </p:spTree>
    <p:extLst>
      <p:ext uri="{BB962C8B-B14F-4D97-AF65-F5344CB8AC3E}">
        <p14:creationId xmlns:p14="http://schemas.microsoft.com/office/powerpoint/2010/main" val="20663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Words>
  <Application>Microsoft Office PowerPoint</Application>
  <PresentationFormat>Breitbild</PresentationFormat>
  <Paragraphs>39</Paragraphs>
  <Slides>20</Slides>
  <Notes>0</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Arial</vt:lpstr>
      <vt:lpstr>Calibri</vt:lpstr>
      <vt:lpstr>Calibri Light</vt:lpstr>
      <vt:lpstr>Comic Sans MS</vt:lpstr>
      <vt:lpstr>Office</vt:lpstr>
      <vt:lpstr>Bibellesebund</vt:lpstr>
      <vt:lpstr>Allgemein</vt:lpstr>
      <vt:lpstr>Ziele</vt:lpstr>
      <vt:lpstr>BLB Mitarbeiter 2023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hansisnotebook</dc:creator>
  <cp:lastModifiedBy>hansisnotebook</cp:lastModifiedBy>
  <cp:revision>21</cp:revision>
  <dcterms:created xsi:type="dcterms:W3CDTF">2024-10-29T15:46:13Z</dcterms:created>
  <dcterms:modified xsi:type="dcterms:W3CDTF">2024-11-03T06:25:39Z</dcterms:modified>
</cp:coreProperties>
</file>