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59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73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C5A6-0092-42FB-9495-A0C89D80A8FC}" type="datetimeFigureOut">
              <a:rPr lang="de-AT" smtClean="0"/>
              <a:t>16.03.2025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3251C-6FFF-4CA8-83FE-F8135EDE7143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43608" y="1268760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i="1" dirty="0" smtClean="0"/>
              <a:t>Und </a:t>
            </a:r>
            <a:r>
              <a:rPr lang="de-AT" sz="3200" i="1" dirty="0"/>
              <a:t>Jesus ging von dort weg und zog sich in die Gegend von Tyrus und </a:t>
            </a:r>
            <a:r>
              <a:rPr lang="de-AT" sz="3200" i="1" dirty="0" smtClean="0"/>
              <a:t>Sidon </a:t>
            </a:r>
            <a:r>
              <a:rPr lang="de-AT" sz="3200" i="1" dirty="0"/>
              <a:t>zurück. </a:t>
            </a:r>
            <a:endParaRPr lang="de-AT" sz="3200" i="1" dirty="0" smtClean="0"/>
          </a:p>
          <a:p>
            <a:endParaRPr lang="de-AT" sz="3200" i="1" dirty="0"/>
          </a:p>
          <a:p>
            <a:r>
              <a:rPr lang="de-AT" sz="3200" i="1" dirty="0" smtClean="0"/>
              <a:t>Und </a:t>
            </a:r>
            <a:r>
              <a:rPr lang="de-AT" sz="3200" i="1" dirty="0"/>
              <a:t>siehe, eine kanaanäische Frau kam aus jener Gegend, rief ihn an und sprach: </a:t>
            </a:r>
            <a:endParaRPr lang="de-AT" sz="3200" i="1" dirty="0" smtClean="0"/>
          </a:p>
          <a:p>
            <a:endParaRPr lang="de-AT" sz="3200" b="1" i="1" dirty="0"/>
          </a:p>
          <a:p>
            <a:r>
              <a:rPr lang="de-AT" sz="3200" b="1" i="1" dirty="0" smtClean="0"/>
              <a:t>Erbarme </a:t>
            </a:r>
            <a:r>
              <a:rPr lang="de-AT" sz="3200" b="1" i="1" dirty="0"/>
              <a:t>dich über mich, Herr, du Sohn Davids!</a:t>
            </a:r>
            <a:r>
              <a:rPr lang="de-AT" sz="3200" i="1" dirty="0"/>
              <a:t> Meine Tochter ist schlimm besessen! </a:t>
            </a:r>
            <a:endParaRPr lang="de-AT" sz="3200" dirty="0"/>
          </a:p>
          <a:p>
            <a:endParaRPr lang="de-AT" sz="3200" i="1" smtClean="0"/>
          </a:p>
          <a:p>
            <a:r>
              <a:rPr lang="de-AT" sz="3200" i="1" smtClean="0"/>
              <a:t>Matthäus </a:t>
            </a:r>
            <a:r>
              <a:rPr lang="de-AT" sz="3200" i="1" dirty="0" smtClean="0"/>
              <a:t>15, 21-22 </a:t>
            </a:r>
            <a:endParaRPr lang="de-AT" sz="3200" dirty="0"/>
          </a:p>
        </p:txBody>
      </p:sp>
      <p:sp>
        <p:nvSpPr>
          <p:cNvPr id="3" name="Textfeld 2"/>
          <p:cNvSpPr txBox="1"/>
          <p:nvPr/>
        </p:nvSpPr>
        <p:spPr>
          <a:xfrm>
            <a:off x="1691680" y="404664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 i="1" dirty="0" smtClean="0">
                <a:solidFill>
                  <a:schemeClr val="accent6">
                    <a:lumMod val="75000"/>
                  </a:schemeClr>
                </a:solidFill>
              </a:rPr>
              <a:t>Heilendes Gebet – Großer Glaube</a:t>
            </a:r>
            <a:endParaRPr lang="de-AT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yrus, geboorteplaats van Europa | Roman por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980728"/>
            <a:ext cx="4176464" cy="5435744"/>
          </a:xfrm>
          <a:prstGeom prst="rect">
            <a:avLst/>
          </a:prstGeom>
          <a:noFill/>
        </p:spPr>
      </p:pic>
      <p:sp>
        <p:nvSpPr>
          <p:cNvPr id="3" name="Textfeld 2"/>
          <p:cNvSpPr txBox="1"/>
          <p:nvPr/>
        </p:nvSpPr>
        <p:spPr>
          <a:xfrm>
            <a:off x="467544" y="1916832"/>
            <a:ext cx="32403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Jesus wird mit dem Anliegen einer Syropönizierin – einer Kanaanitischen Frau konfrontiert</a:t>
            </a:r>
            <a:endParaRPr lang="de-AT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1043608" y="26064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="1" i="1" dirty="0" smtClean="0">
                <a:solidFill>
                  <a:schemeClr val="accent6">
                    <a:lumMod val="75000"/>
                  </a:schemeClr>
                </a:solidFill>
              </a:rPr>
              <a:t>Erbarme dich über mich, Herr, Sohn Davids!</a:t>
            </a:r>
            <a:endParaRPr lang="de-AT" sz="2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771800" y="476672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 i="1" dirty="0" smtClean="0">
                <a:solidFill>
                  <a:schemeClr val="accent6">
                    <a:lumMod val="75000"/>
                  </a:schemeClr>
                </a:solidFill>
              </a:rPr>
              <a:t>Das schreiende Gebet</a:t>
            </a:r>
            <a:endParaRPr lang="de-AT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43608" y="1628800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i="1" dirty="0" smtClean="0"/>
              <a:t>Er </a:t>
            </a:r>
            <a:r>
              <a:rPr lang="de-AT" sz="2800" i="1" dirty="0"/>
              <a:t>aber antwortete ihr nicht ein Wort. Da traten seine Jünger herzu, baten ihn und sprachen: </a:t>
            </a:r>
            <a:endParaRPr lang="de-AT" sz="2800" i="1" dirty="0" smtClean="0"/>
          </a:p>
          <a:p>
            <a:endParaRPr lang="de-AT" sz="2800" i="1" dirty="0"/>
          </a:p>
          <a:p>
            <a:r>
              <a:rPr lang="de-AT" sz="2800" b="1" i="1" dirty="0" smtClean="0"/>
              <a:t>Fertige </a:t>
            </a:r>
            <a:r>
              <a:rPr lang="de-AT" sz="2800" b="1" i="1" dirty="0"/>
              <a:t>sie ab, denn sie schreit uns nach! </a:t>
            </a:r>
            <a:endParaRPr lang="de-AT" sz="2800" b="1" i="1" dirty="0" smtClean="0"/>
          </a:p>
          <a:p>
            <a:endParaRPr lang="de-AT" sz="2800" i="1" dirty="0"/>
          </a:p>
          <a:p>
            <a:r>
              <a:rPr lang="de-AT" sz="2800" i="1" dirty="0" smtClean="0"/>
              <a:t>Er </a:t>
            </a:r>
            <a:r>
              <a:rPr lang="de-AT" sz="2800" i="1" dirty="0"/>
              <a:t>aber antwortete und sprach: Ich bin nur gesandt zu den verlorenen Schafen des Hauses Israel. </a:t>
            </a:r>
            <a:endParaRPr lang="de-AT" sz="2800" i="1" dirty="0" smtClean="0"/>
          </a:p>
          <a:p>
            <a:r>
              <a:rPr lang="de-AT" sz="2800" i="1" dirty="0" err="1" smtClean="0"/>
              <a:t>Matthäus</a:t>
            </a:r>
            <a:r>
              <a:rPr lang="de-AT" sz="2800" i="1" dirty="0" smtClean="0"/>
              <a:t> 15, 23-24 </a:t>
            </a:r>
            <a:endParaRPr lang="de-AT" sz="2800" dirty="0"/>
          </a:p>
          <a:p>
            <a:endParaRPr lang="de-AT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699792" y="476672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b="1" i="1" dirty="0" smtClean="0">
                <a:solidFill>
                  <a:schemeClr val="accent6">
                    <a:lumMod val="75000"/>
                  </a:schemeClr>
                </a:solidFill>
              </a:rPr>
              <a:t>Gottes kalte Schulter</a:t>
            </a:r>
            <a:endParaRPr lang="de-AT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971600" y="1556792"/>
            <a:ext cx="64807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Er antwortete ihr nicht ein Wort</a:t>
            </a:r>
          </a:p>
          <a:p>
            <a:endParaRPr lang="de-AT" dirty="0"/>
          </a:p>
          <a:p>
            <a:r>
              <a:rPr lang="de-AT" dirty="0" smtClean="0"/>
              <a:t>Fertige sie ab, denn sie schreit uns nach</a:t>
            </a:r>
          </a:p>
          <a:p>
            <a:endParaRPr lang="de-AT" dirty="0"/>
          </a:p>
          <a:p>
            <a:r>
              <a:rPr lang="de-AT" dirty="0" smtClean="0"/>
              <a:t>Ich bin nur gesandt, zu den verlorenen Schaften des Hauses Israel</a:t>
            </a:r>
          </a:p>
          <a:p>
            <a:endParaRPr lang="de-AT" dirty="0"/>
          </a:p>
          <a:p>
            <a:r>
              <a:rPr lang="de-AT" dirty="0" smtClean="0"/>
              <a:t>Eine Demütigung die zum Heil führt</a:t>
            </a:r>
          </a:p>
          <a:p>
            <a:endParaRPr lang="de-AT" dirty="0"/>
          </a:p>
          <a:p>
            <a:r>
              <a:rPr lang="de-AT" dirty="0" smtClean="0"/>
              <a:t>Du hast recht, Herr!</a:t>
            </a:r>
          </a:p>
          <a:p>
            <a:endParaRPr lang="de-AT" dirty="0"/>
          </a:p>
          <a:p>
            <a:r>
              <a:rPr lang="de-AT" dirty="0" smtClean="0"/>
              <a:t>Und doch…</a:t>
            </a:r>
          </a:p>
          <a:p>
            <a:r>
              <a:rPr lang="de-AT" dirty="0" smtClean="0"/>
              <a:t> </a:t>
            </a:r>
            <a:endParaRPr lang="de-A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39552" y="620688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i="1" dirty="0" smtClean="0"/>
              <a:t>Da </a:t>
            </a:r>
            <a:r>
              <a:rPr lang="de-AT" sz="2800" b="1" i="1" dirty="0"/>
              <a:t>kam sie, fiel vor ihm nieder und sprach: </a:t>
            </a:r>
            <a:endParaRPr lang="de-AT" sz="2800" b="1" i="1" dirty="0" smtClean="0"/>
          </a:p>
          <a:p>
            <a:pPr algn="ctr"/>
            <a:r>
              <a:rPr lang="de-AT" sz="2800" b="1" i="1" dirty="0" smtClean="0"/>
              <a:t>Herr</a:t>
            </a:r>
            <a:r>
              <a:rPr lang="de-AT" sz="2800" b="1" i="1" dirty="0"/>
              <a:t>, hilf mir! </a:t>
            </a:r>
            <a:endParaRPr lang="de-AT" sz="2800" b="1" i="1" dirty="0" smtClean="0"/>
          </a:p>
          <a:p>
            <a:endParaRPr lang="de-AT" sz="2800" i="1" dirty="0" smtClean="0"/>
          </a:p>
          <a:p>
            <a:r>
              <a:rPr lang="de-AT" sz="2800" i="1" dirty="0" smtClean="0"/>
              <a:t>Er </a:t>
            </a:r>
            <a:r>
              <a:rPr lang="de-AT" sz="2800" i="1" dirty="0"/>
              <a:t>aber antwortete und sprach: Es ist nicht recht, dass man das Brot der Kinder nimmt und es den Hunden vorwirft. </a:t>
            </a:r>
            <a:endParaRPr lang="de-AT" sz="2800" i="1" dirty="0" smtClean="0"/>
          </a:p>
          <a:p>
            <a:endParaRPr lang="de-AT" sz="2800" i="1" dirty="0"/>
          </a:p>
          <a:p>
            <a:r>
              <a:rPr lang="de-AT" sz="2800" i="1" dirty="0" err="1" smtClean="0"/>
              <a:t>Matthäus</a:t>
            </a:r>
            <a:r>
              <a:rPr lang="de-AT" sz="2800" i="1" dirty="0" smtClean="0"/>
              <a:t> 15, 25-27 </a:t>
            </a:r>
            <a:endParaRPr lang="de-AT" sz="2800" dirty="0"/>
          </a:p>
          <a:p>
            <a:endParaRPr lang="de-AT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59632" y="548680"/>
            <a:ext cx="64087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i="1" dirty="0"/>
              <a:t>Da sagte die Frau:</a:t>
            </a:r>
            <a:r>
              <a:rPr lang="de-AT" sz="3200" b="1" i="1" dirty="0"/>
              <a:t> </a:t>
            </a:r>
            <a:endParaRPr lang="de-AT" sz="3200" b="1" i="1" dirty="0" smtClean="0"/>
          </a:p>
          <a:p>
            <a:endParaRPr lang="de-AT" sz="3200" b="1" i="1" dirty="0"/>
          </a:p>
          <a:p>
            <a:r>
              <a:rPr lang="de-AT" sz="3200" b="1" i="1" dirty="0" smtClean="0"/>
              <a:t>Du </a:t>
            </a:r>
            <a:r>
              <a:rPr lang="de-AT" sz="3200" b="1" i="1" dirty="0"/>
              <a:t>hast recht, Herr! </a:t>
            </a:r>
            <a:endParaRPr lang="de-AT" sz="3200" b="1" i="1" dirty="0" smtClean="0"/>
          </a:p>
          <a:p>
            <a:endParaRPr lang="de-AT" sz="3200" b="1" i="1" dirty="0"/>
          </a:p>
          <a:p>
            <a:r>
              <a:rPr lang="de-AT" sz="3200" b="1" i="1" dirty="0" smtClean="0"/>
              <a:t>Und doch… </a:t>
            </a:r>
          </a:p>
          <a:p>
            <a:endParaRPr lang="de-AT" sz="3200" b="1" i="1" dirty="0"/>
          </a:p>
          <a:p>
            <a:r>
              <a:rPr lang="de-AT" sz="3200" i="1" dirty="0" smtClean="0"/>
              <a:t>ist </a:t>
            </a:r>
            <a:r>
              <a:rPr lang="de-AT" sz="3200" i="1" dirty="0"/>
              <a:t>es so, dass die kleinen Hündchen das zu fressen bekommen, was an Essensresten vom Tisch ihrer Besitzer auf die Erde fällt!« </a:t>
            </a:r>
            <a:endParaRPr lang="de-AT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187624" y="404664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800" b="1" i="1" dirty="0" smtClean="0">
                <a:solidFill>
                  <a:schemeClr val="accent6">
                    <a:lumMod val="75000"/>
                  </a:schemeClr>
                </a:solidFill>
              </a:rPr>
              <a:t>Jesus belohnt den großen Glauben </a:t>
            </a:r>
          </a:p>
          <a:p>
            <a:pPr algn="ctr"/>
            <a:r>
              <a:rPr lang="de-AT" sz="2800" b="1" i="1" dirty="0" smtClean="0">
                <a:solidFill>
                  <a:schemeClr val="accent6">
                    <a:lumMod val="75000"/>
                  </a:schemeClr>
                </a:solidFill>
              </a:rPr>
              <a:t>der nichtjüdischen Frau</a:t>
            </a:r>
            <a:endParaRPr lang="de-AT" sz="2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259632" y="1844824"/>
            <a:ext cx="70567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i="1" dirty="0" smtClean="0"/>
              <a:t>Da </a:t>
            </a:r>
            <a:r>
              <a:rPr lang="de-AT" sz="2800" i="1" dirty="0"/>
              <a:t>antwortete Jesus und sprach zu ihr: </a:t>
            </a:r>
            <a:endParaRPr lang="de-AT" sz="2800" i="1" dirty="0" smtClean="0"/>
          </a:p>
          <a:p>
            <a:endParaRPr lang="de-AT" sz="2800" i="1" dirty="0"/>
          </a:p>
          <a:p>
            <a:r>
              <a:rPr lang="de-AT" sz="2800" i="1" dirty="0" smtClean="0"/>
              <a:t>O </a:t>
            </a:r>
            <a:r>
              <a:rPr lang="de-AT" sz="2800" i="1" dirty="0"/>
              <a:t>Frau, dein Glaube ist groß; </a:t>
            </a:r>
            <a:endParaRPr lang="de-AT" sz="2800" i="1" dirty="0" smtClean="0"/>
          </a:p>
          <a:p>
            <a:endParaRPr lang="de-AT" sz="2800" i="1" dirty="0"/>
          </a:p>
          <a:p>
            <a:r>
              <a:rPr lang="de-AT" sz="2800" i="1" dirty="0" smtClean="0"/>
              <a:t>dir </a:t>
            </a:r>
            <a:r>
              <a:rPr lang="de-AT" sz="2800" i="1" dirty="0"/>
              <a:t>geschehe, wie du willst! Und ihre Tochter war geheilt von jener Stunde an. </a:t>
            </a:r>
            <a:endParaRPr lang="de-AT" sz="2800" i="1" dirty="0" smtClean="0"/>
          </a:p>
          <a:p>
            <a:endParaRPr lang="de-AT" sz="2800" i="1" dirty="0"/>
          </a:p>
          <a:p>
            <a:r>
              <a:rPr lang="de-AT" sz="2800" i="1" dirty="0" err="1" smtClean="0"/>
              <a:t>Matthäus</a:t>
            </a:r>
            <a:r>
              <a:rPr lang="de-AT" sz="2800" i="1" dirty="0" smtClean="0"/>
              <a:t> 15, 28 </a:t>
            </a:r>
            <a:endParaRPr lang="de-AT" sz="2800" dirty="0"/>
          </a:p>
          <a:p>
            <a:endParaRPr lang="de-AT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Bildschirmpräsentation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User</dc:creator>
  <cp:lastModifiedBy>User</cp:lastModifiedBy>
  <cp:revision>2</cp:revision>
  <dcterms:created xsi:type="dcterms:W3CDTF">2025-03-16T05:38:33Z</dcterms:created>
  <dcterms:modified xsi:type="dcterms:W3CDTF">2025-03-16T06:06:25Z</dcterms:modified>
</cp:coreProperties>
</file>